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5"/>
  </p:notesMasterIdLst>
  <p:sldIdLst>
    <p:sldId id="257" r:id="rId3"/>
    <p:sldId id="304" r:id="rId4"/>
    <p:sldId id="406" r:id="rId5"/>
    <p:sldId id="407" r:id="rId6"/>
    <p:sldId id="415" r:id="rId7"/>
    <p:sldId id="416" r:id="rId8"/>
    <p:sldId id="410" r:id="rId9"/>
    <p:sldId id="417" r:id="rId10"/>
    <p:sldId id="418" r:id="rId11"/>
    <p:sldId id="408" r:id="rId12"/>
    <p:sldId id="419" r:id="rId13"/>
    <p:sldId id="420" r:id="rId14"/>
    <p:sldId id="423" r:id="rId15"/>
    <p:sldId id="421" r:id="rId16"/>
    <p:sldId id="424" r:id="rId17"/>
    <p:sldId id="425" r:id="rId18"/>
    <p:sldId id="426" r:id="rId19"/>
    <p:sldId id="427" r:id="rId20"/>
    <p:sldId id="428" r:id="rId21"/>
    <p:sldId id="429" r:id="rId22"/>
    <p:sldId id="430" r:id="rId23"/>
    <p:sldId id="399"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 yungang" initials="jy" lastIdx="1" clrIdx="0">
    <p:extLst>
      <p:ext uri="{19B8F6BF-5375-455C-9EA6-DF929625EA0E}">
        <p15:presenceInfo xmlns:p15="http://schemas.microsoft.com/office/powerpoint/2012/main" userId="e3fb09f2fd14d07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5" d="100"/>
          <a:sy n="45" d="100"/>
        </p:scale>
        <p:origin x="58" y="9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gif>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E0024F-27A5-4B8C-8698-18EA8CC142D4}" type="datetimeFigureOut">
              <a:rPr lang="zh-CN" altLang="en-US" smtClean="0"/>
              <a:t>2021/11/30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2DF2B3-0329-4906-AD4F-17A2DDECC74D}" type="slidenum">
              <a:rPr lang="zh-CN" altLang="en-US" smtClean="0"/>
              <a:t>‹#›</a:t>
            </a:fld>
            <a:endParaRPr lang="zh-CN" altLang="en-US"/>
          </a:p>
        </p:txBody>
      </p:sp>
    </p:spTree>
    <p:extLst>
      <p:ext uri="{BB962C8B-B14F-4D97-AF65-F5344CB8AC3E}">
        <p14:creationId xmlns:p14="http://schemas.microsoft.com/office/powerpoint/2010/main" val="2013768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BE7EBC7-F050-4042-AD45-6AFBF55A1ECA}"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96481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10</a:t>
            </a:fld>
            <a:endParaRPr kumimoji="1" lang="zh-CN" altLang="en-US"/>
          </a:p>
        </p:txBody>
      </p:sp>
    </p:spTree>
    <p:extLst>
      <p:ext uri="{BB962C8B-B14F-4D97-AF65-F5344CB8AC3E}">
        <p14:creationId xmlns:p14="http://schemas.microsoft.com/office/powerpoint/2010/main" val="2733884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11</a:t>
            </a:fld>
            <a:endParaRPr kumimoji="1" lang="zh-CN" altLang="en-US"/>
          </a:p>
        </p:txBody>
      </p:sp>
    </p:spTree>
    <p:extLst>
      <p:ext uri="{BB962C8B-B14F-4D97-AF65-F5344CB8AC3E}">
        <p14:creationId xmlns:p14="http://schemas.microsoft.com/office/powerpoint/2010/main" val="25666280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12</a:t>
            </a:fld>
            <a:endParaRPr kumimoji="1" lang="zh-CN" altLang="en-US"/>
          </a:p>
        </p:txBody>
      </p:sp>
    </p:spTree>
    <p:extLst>
      <p:ext uri="{BB962C8B-B14F-4D97-AF65-F5344CB8AC3E}">
        <p14:creationId xmlns:p14="http://schemas.microsoft.com/office/powerpoint/2010/main" val="3015350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13</a:t>
            </a:fld>
            <a:endParaRPr kumimoji="1" lang="zh-CN" altLang="en-US"/>
          </a:p>
        </p:txBody>
      </p:sp>
    </p:spTree>
    <p:extLst>
      <p:ext uri="{BB962C8B-B14F-4D97-AF65-F5344CB8AC3E}">
        <p14:creationId xmlns:p14="http://schemas.microsoft.com/office/powerpoint/2010/main" val="32360496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14</a:t>
            </a:fld>
            <a:endParaRPr kumimoji="1" lang="zh-CN" altLang="en-US"/>
          </a:p>
        </p:txBody>
      </p:sp>
    </p:spTree>
    <p:extLst>
      <p:ext uri="{BB962C8B-B14F-4D97-AF65-F5344CB8AC3E}">
        <p14:creationId xmlns:p14="http://schemas.microsoft.com/office/powerpoint/2010/main" val="372166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15</a:t>
            </a:fld>
            <a:endParaRPr kumimoji="1" lang="zh-CN" altLang="en-US"/>
          </a:p>
        </p:txBody>
      </p:sp>
    </p:spTree>
    <p:extLst>
      <p:ext uri="{BB962C8B-B14F-4D97-AF65-F5344CB8AC3E}">
        <p14:creationId xmlns:p14="http://schemas.microsoft.com/office/powerpoint/2010/main" val="31822139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16</a:t>
            </a:fld>
            <a:endParaRPr kumimoji="1" lang="zh-CN" altLang="en-US"/>
          </a:p>
        </p:txBody>
      </p:sp>
    </p:spTree>
    <p:extLst>
      <p:ext uri="{BB962C8B-B14F-4D97-AF65-F5344CB8AC3E}">
        <p14:creationId xmlns:p14="http://schemas.microsoft.com/office/powerpoint/2010/main" val="7708430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17</a:t>
            </a:fld>
            <a:endParaRPr kumimoji="1" lang="zh-CN" altLang="en-US"/>
          </a:p>
        </p:txBody>
      </p:sp>
    </p:spTree>
    <p:extLst>
      <p:ext uri="{BB962C8B-B14F-4D97-AF65-F5344CB8AC3E}">
        <p14:creationId xmlns:p14="http://schemas.microsoft.com/office/powerpoint/2010/main" val="536522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18</a:t>
            </a:fld>
            <a:endParaRPr kumimoji="1" lang="zh-CN" altLang="en-US"/>
          </a:p>
        </p:txBody>
      </p:sp>
    </p:spTree>
    <p:extLst>
      <p:ext uri="{BB962C8B-B14F-4D97-AF65-F5344CB8AC3E}">
        <p14:creationId xmlns:p14="http://schemas.microsoft.com/office/powerpoint/2010/main" val="77447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19</a:t>
            </a:fld>
            <a:endParaRPr kumimoji="1" lang="zh-CN" altLang="en-US"/>
          </a:p>
        </p:txBody>
      </p:sp>
    </p:spTree>
    <p:extLst>
      <p:ext uri="{BB962C8B-B14F-4D97-AF65-F5344CB8AC3E}">
        <p14:creationId xmlns:p14="http://schemas.microsoft.com/office/powerpoint/2010/main" val="2569624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2</a:t>
            </a:fld>
            <a:endParaRPr kumimoji="1" lang="zh-CN" altLang="en-US"/>
          </a:p>
        </p:txBody>
      </p:sp>
    </p:spTree>
    <p:extLst>
      <p:ext uri="{BB962C8B-B14F-4D97-AF65-F5344CB8AC3E}">
        <p14:creationId xmlns:p14="http://schemas.microsoft.com/office/powerpoint/2010/main" val="18606861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20</a:t>
            </a:fld>
            <a:endParaRPr kumimoji="1" lang="zh-CN" altLang="en-US"/>
          </a:p>
        </p:txBody>
      </p:sp>
    </p:spTree>
    <p:extLst>
      <p:ext uri="{BB962C8B-B14F-4D97-AF65-F5344CB8AC3E}">
        <p14:creationId xmlns:p14="http://schemas.microsoft.com/office/powerpoint/2010/main" val="3380887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21</a:t>
            </a:fld>
            <a:endParaRPr kumimoji="1" lang="zh-CN" altLang="en-US"/>
          </a:p>
        </p:txBody>
      </p:sp>
    </p:spTree>
    <p:extLst>
      <p:ext uri="{BB962C8B-B14F-4D97-AF65-F5344CB8AC3E}">
        <p14:creationId xmlns:p14="http://schemas.microsoft.com/office/powerpoint/2010/main" val="12314397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22</a:t>
            </a:fld>
            <a:endParaRPr kumimoji="1" lang="zh-CN" altLang="en-US"/>
          </a:p>
        </p:txBody>
      </p:sp>
    </p:spTree>
    <p:extLst>
      <p:ext uri="{BB962C8B-B14F-4D97-AF65-F5344CB8AC3E}">
        <p14:creationId xmlns:p14="http://schemas.microsoft.com/office/powerpoint/2010/main" val="1303676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3</a:t>
            </a:fld>
            <a:endParaRPr kumimoji="1" lang="zh-CN" altLang="en-US"/>
          </a:p>
        </p:txBody>
      </p:sp>
    </p:spTree>
    <p:extLst>
      <p:ext uri="{BB962C8B-B14F-4D97-AF65-F5344CB8AC3E}">
        <p14:creationId xmlns:p14="http://schemas.microsoft.com/office/powerpoint/2010/main" val="2733884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4</a:t>
            </a:fld>
            <a:endParaRPr kumimoji="1" lang="zh-CN" altLang="en-US"/>
          </a:p>
        </p:txBody>
      </p:sp>
    </p:spTree>
    <p:extLst>
      <p:ext uri="{BB962C8B-B14F-4D97-AF65-F5344CB8AC3E}">
        <p14:creationId xmlns:p14="http://schemas.microsoft.com/office/powerpoint/2010/main" val="2733884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5</a:t>
            </a:fld>
            <a:endParaRPr kumimoji="1" lang="zh-CN" altLang="en-US"/>
          </a:p>
        </p:txBody>
      </p:sp>
    </p:spTree>
    <p:extLst>
      <p:ext uri="{BB962C8B-B14F-4D97-AF65-F5344CB8AC3E}">
        <p14:creationId xmlns:p14="http://schemas.microsoft.com/office/powerpoint/2010/main" val="4103706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6</a:t>
            </a:fld>
            <a:endParaRPr kumimoji="1" lang="zh-CN" altLang="en-US"/>
          </a:p>
        </p:txBody>
      </p:sp>
    </p:spTree>
    <p:extLst>
      <p:ext uri="{BB962C8B-B14F-4D97-AF65-F5344CB8AC3E}">
        <p14:creationId xmlns:p14="http://schemas.microsoft.com/office/powerpoint/2010/main" val="4214346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7</a:t>
            </a:fld>
            <a:endParaRPr kumimoji="1" lang="zh-CN" altLang="en-US"/>
          </a:p>
        </p:txBody>
      </p:sp>
    </p:spTree>
    <p:extLst>
      <p:ext uri="{BB962C8B-B14F-4D97-AF65-F5344CB8AC3E}">
        <p14:creationId xmlns:p14="http://schemas.microsoft.com/office/powerpoint/2010/main" val="2733884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8</a:t>
            </a:fld>
            <a:endParaRPr kumimoji="1" lang="zh-CN" altLang="en-US"/>
          </a:p>
        </p:txBody>
      </p:sp>
    </p:spTree>
    <p:extLst>
      <p:ext uri="{BB962C8B-B14F-4D97-AF65-F5344CB8AC3E}">
        <p14:creationId xmlns:p14="http://schemas.microsoft.com/office/powerpoint/2010/main" val="1174781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BE7EBC7-F050-4042-AD45-6AFBF55A1ECA}" type="slidenum">
              <a:rPr kumimoji="1" lang="zh-CN" altLang="en-US" smtClean="0"/>
              <a:t>9</a:t>
            </a:fld>
            <a:endParaRPr kumimoji="1" lang="zh-CN" altLang="en-US"/>
          </a:p>
        </p:txBody>
      </p:sp>
    </p:spTree>
    <p:extLst>
      <p:ext uri="{BB962C8B-B14F-4D97-AF65-F5344CB8AC3E}">
        <p14:creationId xmlns:p14="http://schemas.microsoft.com/office/powerpoint/2010/main" val="3766934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371017-79F9-462E-84AB-9A6CA876A2A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C5FA827-0EAD-4F84-9B7C-6FC3286993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E5D9A2D-E4E6-4F97-92C8-E5B697A07A44}"/>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88548530-714C-4D9F-8862-4B0F5A490B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016B620-5E40-4AF0-87CA-1822EA3309B7}"/>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074734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90B06A-45FE-4A57-B3D5-4AF10FB7336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D7E74BA-F165-4260-9661-1405C885BD7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7183275-E5D6-4C17-B0B6-6D386BD65EBA}"/>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D018384D-F53B-435B-8E41-C4E168108EC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EDF1F2-08FF-4F9A-B375-64CEDE3E15E0}"/>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063760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10239A2-C8B7-42E3-B931-A99A72FDE71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ABF29DA-6A23-4383-B20F-67E01F0E5ADF}"/>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EF4B74D-6A00-4D7D-A985-E0CF6EABAB8B}"/>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B922C4EE-5BD0-4B6C-9A57-D7B0E9D04E4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D1A85A7-CD73-4B12-96C7-45CECE9EFC23}"/>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10032414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平行四边形 7"/>
          <p:cNvSpPr/>
          <p:nvPr userDrawn="1"/>
        </p:nvSpPr>
        <p:spPr>
          <a:xfrm>
            <a:off x="8976694" y="548680"/>
            <a:ext cx="1296313" cy="216024"/>
          </a:xfrm>
          <a:prstGeom prst="parallelogram">
            <a:avLst>
              <a:gd name="adj" fmla="val 7262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latin typeface="HelveticaNeueLT Pro 67 MdCn" pitchFamily="34" charset="0"/>
            </a:endParaRPr>
          </a:p>
        </p:txBody>
      </p:sp>
      <p:sp>
        <p:nvSpPr>
          <p:cNvPr id="9" name="平行四边形 8"/>
          <p:cNvSpPr/>
          <p:nvPr userDrawn="1"/>
        </p:nvSpPr>
        <p:spPr>
          <a:xfrm>
            <a:off x="10056955" y="548680"/>
            <a:ext cx="1296313" cy="216024"/>
          </a:xfrm>
          <a:prstGeom prst="parallelogram">
            <a:avLst>
              <a:gd name="adj" fmla="val 72620"/>
            </a:avLst>
          </a:prstGeom>
          <a:solidFill>
            <a:srgbClr val="A8CF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latin typeface="HelveticaNeueLT Pro 67 MdCn" pitchFamily="34" charset="0"/>
            </a:endParaRPr>
          </a:p>
        </p:txBody>
      </p:sp>
      <p:grpSp>
        <p:nvGrpSpPr>
          <p:cNvPr id="10" name="组合 9"/>
          <p:cNvGrpSpPr/>
          <p:nvPr userDrawn="1"/>
        </p:nvGrpSpPr>
        <p:grpSpPr>
          <a:xfrm>
            <a:off x="9334478" y="6352959"/>
            <a:ext cx="1877058" cy="706386"/>
            <a:chOff x="9625016" y="6352959"/>
            <a:chExt cx="1876814" cy="706386"/>
          </a:xfrm>
        </p:grpSpPr>
        <p:sp>
          <p:nvSpPr>
            <p:cNvPr id="11" name="矩形 10"/>
            <p:cNvSpPr/>
            <p:nvPr userDrawn="1"/>
          </p:nvSpPr>
          <p:spPr>
            <a:xfrm rot="18900000">
              <a:off x="10502847" y="6352959"/>
              <a:ext cx="413792" cy="413793"/>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HelveticaNeueLT Pro 67 MdCn" pitchFamily="34" charset="0"/>
              </a:endParaRPr>
            </a:p>
          </p:txBody>
        </p:sp>
        <p:sp>
          <p:nvSpPr>
            <p:cNvPr id="12" name="矩形 19"/>
            <p:cNvSpPr/>
            <p:nvPr userDrawn="1"/>
          </p:nvSpPr>
          <p:spPr>
            <a:xfrm rot="18900000">
              <a:off x="10795399" y="6645553"/>
              <a:ext cx="413792" cy="413792"/>
            </a:xfrm>
            <a:custGeom>
              <a:avLst/>
              <a:gdLst/>
              <a:ahLst/>
              <a:cxnLst/>
              <a:rect l="l" t="t" r="r" b="b"/>
              <a:pathLst>
                <a:path w="413792" h="413792">
                  <a:moveTo>
                    <a:pt x="413792" y="0"/>
                  </a:moveTo>
                  <a:lnTo>
                    <a:pt x="413792" y="413792"/>
                  </a:ln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itchFamily="34" charset="-122"/>
                <a:ea typeface="微软雅黑" pitchFamily="34" charset="-122"/>
              </a:endParaRPr>
            </a:p>
          </p:txBody>
        </p:sp>
        <p:sp>
          <p:nvSpPr>
            <p:cNvPr id="13" name="矩形 12"/>
            <p:cNvSpPr/>
            <p:nvPr userDrawn="1"/>
          </p:nvSpPr>
          <p:spPr>
            <a:xfrm rot="18900000">
              <a:off x="11088038" y="6352959"/>
              <a:ext cx="413792" cy="413793"/>
            </a:xfrm>
            <a:prstGeom prst="rect">
              <a:avLst/>
            </a:prstGeom>
            <a:solidFill>
              <a:srgbClr val="A8CF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24"/>
            <p:cNvSpPr/>
            <p:nvPr userDrawn="1"/>
          </p:nvSpPr>
          <p:spPr>
            <a:xfrm rot="18900000">
              <a:off x="10210207" y="6645553"/>
              <a:ext cx="413791" cy="413791"/>
            </a:xfrm>
            <a:custGeom>
              <a:avLst/>
              <a:gdLst/>
              <a:ahLst/>
              <a:cxnLst/>
              <a:rect l="l" t="t" r="r" b="b"/>
              <a:pathLst>
                <a:path w="413791" h="413791">
                  <a:moveTo>
                    <a:pt x="413790" y="0"/>
                  </a:moveTo>
                  <a:lnTo>
                    <a:pt x="413791" y="413791"/>
                  </a:lnTo>
                  <a:lnTo>
                    <a:pt x="0" y="0"/>
                  </a:lnTo>
                  <a:close/>
                </a:path>
              </a:pathLst>
            </a:custGeom>
            <a:solidFill>
              <a:srgbClr val="49C1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5" name="矩形 25"/>
            <p:cNvSpPr/>
            <p:nvPr userDrawn="1"/>
          </p:nvSpPr>
          <p:spPr>
            <a:xfrm rot="18900000">
              <a:off x="9625016" y="6645554"/>
              <a:ext cx="413790" cy="413790"/>
            </a:xfrm>
            <a:custGeom>
              <a:avLst/>
              <a:gdLst/>
              <a:ahLst/>
              <a:cxnLst/>
              <a:rect l="l" t="t" r="r" b="b"/>
              <a:pathLst>
                <a:path w="413790" h="413790">
                  <a:moveTo>
                    <a:pt x="413790" y="0"/>
                  </a:moveTo>
                  <a:lnTo>
                    <a:pt x="413790" y="413790"/>
                  </a:ln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3" name="文本框 2"/>
          <p:cNvSpPr txBox="1"/>
          <p:nvPr userDrawn="1"/>
        </p:nvSpPr>
        <p:spPr>
          <a:xfrm>
            <a:off x="9304122" y="509328"/>
            <a:ext cx="2049147" cy="523220"/>
          </a:xfrm>
          <a:prstGeom prst="rect">
            <a:avLst/>
          </a:prstGeom>
          <a:noFill/>
        </p:spPr>
        <p:txBody>
          <a:bodyPr wrap="square" rtlCol="0">
            <a:spAutoFit/>
          </a:bodyPr>
          <a:lstStyle/>
          <a:p>
            <a:r>
              <a:rPr lang="en-US" altLang="zh-CN" sz="1400" i="1" dirty="0">
                <a:solidFill>
                  <a:schemeClr val="bg1"/>
                </a:solidFill>
              </a:rPr>
              <a:t>NANJING  </a:t>
            </a:r>
            <a:r>
              <a:rPr lang="en-US" altLang="zh-CN" sz="1400" i="1" baseline="0" dirty="0">
                <a:solidFill>
                  <a:schemeClr val="bg1"/>
                </a:solidFill>
              </a:rPr>
              <a:t> UNIVERSITY</a:t>
            </a:r>
            <a:endParaRPr lang="zh-CN" altLang="en-US" sz="1400" i="1" dirty="0">
              <a:solidFill>
                <a:schemeClr val="bg1"/>
              </a:solidFill>
            </a:endParaRPr>
          </a:p>
        </p:txBody>
      </p:sp>
    </p:spTree>
    <p:extLst>
      <p:ext uri="{BB962C8B-B14F-4D97-AF65-F5344CB8AC3E}">
        <p14:creationId xmlns:p14="http://schemas.microsoft.com/office/powerpoint/2010/main" val="1515904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1" y="6356352"/>
            <a:ext cx="2844800" cy="365125"/>
          </a:xfrm>
          <a:prstGeom prst="rect">
            <a:avLst/>
          </a:prstGeom>
        </p:spPr>
        <p:txBody>
          <a:bodyPr/>
          <a:lstStyle/>
          <a:p>
            <a:fld id="{8E4E4DBB-1429-4F3E-9FF1-7F51942B8A69}" type="datetimeFigureOut">
              <a:rPr lang="zh-CN" altLang="en-US" smtClean="0"/>
              <a:pPr/>
              <a:t>2021/11/30</a:t>
            </a:fld>
            <a:endParaRPr lang="zh-CN" altLang="en-US"/>
          </a:p>
        </p:txBody>
      </p:sp>
      <p:sp>
        <p:nvSpPr>
          <p:cNvPr id="3" name="页脚占位符 2"/>
          <p:cNvSpPr>
            <a:spLocks noGrp="1"/>
          </p:cNvSpPr>
          <p:nvPr>
            <p:ph type="ftr" sz="quarter" idx="11"/>
          </p:nvPr>
        </p:nvSpPr>
        <p:spPr>
          <a:xfrm>
            <a:off x="4165601" y="6356352"/>
            <a:ext cx="3860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737601" y="6356352"/>
            <a:ext cx="2844800" cy="365125"/>
          </a:xfrm>
          <a:prstGeom prst="rect">
            <a:avLst/>
          </a:prstGeom>
        </p:spPr>
        <p:txBody>
          <a:bodyPr/>
          <a:lstStyle/>
          <a:p>
            <a:fld id="{41EEDA19-2E23-4955-8178-4E72EE97BF09}" type="slidenum">
              <a:rPr lang="zh-CN" altLang="en-US" smtClean="0"/>
              <a:pPr/>
              <a:t>‹#›</a:t>
            </a:fld>
            <a:endParaRPr lang="zh-CN" altLang="en-US"/>
          </a:p>
        </p:txBody>
      </p:sp>
    </p:spTree>
    <p:extLst>
      <p:ext uri="{BB962C8B-B14F-4D97-AF65-F5344CB8AC3E}">
        <p14:creationId xmlns:p14="http://schemas.microsoft.com/office/powerpoint/2010/main" val="2659736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0660A1-C8F5-40CB-917E-BBD36F55F5D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8B6CCC8-1D95-43A2-AD7E-5FE7367600A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4A5906-B6A2-4259-8427-F055EB6627AE}"/>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A208E7E7-F225-4953-A6C5-B6FD151840D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62A1EE-D342-4BE4-BCF4-89620E46266C}"/>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136953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9E6DCC-0F6B-4189-8255-15FAFD741E6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39EA3BD-DD34-4561-AEF6-25F883C8CE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3DE774A-6AE1-4F46-9085-92B4FC001626}"/>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49D92147-912F-4D92-A5DF-E35E1DBCFD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2DB89FE-D3BB-4848-A21E-F109CAD67FC8}"/>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1612645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C83A2A-8402-4C00-BDFB-577F35BE667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27BD22-63B6-4A7B-BCF1-381C3739922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E2D0F84-F013-496B-99DB-1265F7A5367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3FECC0D-55D2-4149-8FF6-BCC424A3F447}"/>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6" name="页脚占位符 5">
            <a:extLst>
              <a:ext uri="{FF2B5EF4-FFF2-40B4-BE49-F238E27FC236}">
                <a16:creationId xmlns:a16="http://schemas.microsoft.com/office/drawing/2014/main" id="{3BC52309-0CD1-4AB4-9F7E-313EC5D416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CAAFAA4-573B-408C-B5F0-211B7B0C1379}"/>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81390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66C9BE-878F-468A-9D5F-61E8B66E127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FB5AA2F-9EB8-4819-AE37-98A1400AE0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0B1AF44B-93DE-46E2-9EDC-E7FE4FA081C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02CF446-8112-4273-BA03-FF116B5AA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7A67421-19A1-42DD-B9E4-C837DC5E567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409C24B-898B-4AB1-BA94-9771005DC653}"/>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8" name="页脚占位符 7">
            <a:extLst>
              <a:ext uri="{FF2B5EF4-FFF2-40B4-BE49-F238E27FC236}">
                <a16:creationId xmlns:a16="http://schemas.microsoft.com/office/drawing/2014/main" id="{37AB3321-1736-40EA-A0F6-9BB4F03138E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63726EB-1205-44F7-BC87-88385D0C5F58}"/>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02114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EA4AC1-5807-4E92-B9BB-17A716911FC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D790445-3E0E-47EF-A15E-7955718E573A}"/>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4" name="页脚占位符 3">
            <a:extLst>
              <a:ext uri="{FF2B5EF4-FFF2-40B4-BE49-F238E27FC236}">
                <a16:creationId xmlns:a16="http://schemas.microsoft.com/office/drawing/2014/main" id="{4E3FB1E7-7111-40F6-A235-AF415BFB5D0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83A83A7-ECB2-4B2B-877F-D6EC4B848073}"/>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1368513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910546A-EC4A-4415-B376-CB8DAB96EB1A}"/>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3" name="页脚占位符 2">
            <a:extLst>
              <a:ext uri="{FF2B5EF4-FFF2-40B4-BE49-F238E27FC236}">
                <a16:creationId xmlns:a16="http://schemas.microsoft.com/office/drawing/2014/main" id="{84F110ED-617F-44D3-869C-BB0FD037F78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1D9F392-3E6C-453C-866F-41FD84D78BED}"/>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314293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46BBFB-26FC-471C-931B-C39DB4FFC30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E85E245-C32B-4C6B-A1BE-9BACF46C05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4C2D798-79E6-4D1B-9CB2-06061DBDF3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DDCF8A7-3528-491A-BC2A-3DB93D3A424B}"/>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6" name="页脚占位符 5">
            <a:extLst>
              <a:ext uri="{FF2B5EF4-FFF2-40B4-BE49-F238E27FC236}">
                <a16:creationId xmlns:a16="http://schemas.microsoft.com/office/drawing/2014/main" id="{CF0699FF-C0FD-4451-B70B-EDC6CA0AFD6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19B1C3D-DFC3-497D-A9E4-11D612C7F102}"/>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1051673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FB48B4-35AD-4A48-889B-F13DE157960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44EB970-5A6E-4C41-886D-C9ADF4A6C1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72B92AF-9FD5-4B61-BEA8-8BEE403DDB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85E079D-2352-49C2-BF86-74793FD46904}"/>
              </a:ext>
            </a:extLst>
          </p:cNvPr>
          <p:cNvSpPr>
            <a:spLocks noGrp="1"/>
          </p:cNvSpPr>
          <p:nvPr>
            <p:ph type="dt" sz="half" idx="10"/>
          </p:nvPr>
        </p:nvSpPr>
        <p:spPr/>
        <p:txBody>
          <a:bodyPr/>
          <a:lstStyle/>
          <a:p>
            <a:fld id="{35D35AC9-D6E4-4496-BAB4-14479CAAA11C}" type="datetimeFigureOut">
              <a:rPr lang="zh-CN" altLang="en-US" smtClean="0"/>
              <a:t>2021/11/30</a:t>
            </a:fld>
            <a:endParaRPr lang="zh-CN" altLang="en-US"/>
          </a:p>
        </p:txBody>
      </p:sp>
      <p:sp>
        <p:nvSpPr>
          <p:cNvPr id="6" name="页脚占位符 5">
            <a:extLst>
              <a:ext uri="{FF2B5EF4-FFF2-40B4-BE49-F238E27FC236}">
                <a16:creationId xmlns:a16="http://schemas.microsoft.com/office/drawing/2014/main" id="{69678D88-A041-41C7-9D02-8E57DA474E9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19CA25D-FD54-433C-8D74-101FAA34B570}"/>
              </a:ext>
            </a:extLst>
          </p:cNvPr>
          <p:cNvSpPr>
            <a:spLocks noGrp="1"/>
          </p:cNvSpPr>
          <p:nvPr>
            <p:ph type="sldNum" sz="quarter" idx="12"/>
          </p:nvPr>
        </p:nvSpPr>
        <p:spPr/>
        <p:txBody>
          <a:body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2664178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70DE4EC-6EBF-4AC2-9FF5-65B559CDE0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355A3D2-6A91-4A2B-8C69-2A4B301FF1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133AFE3-5C25-4B3F-B4D0-6C38EE146A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D35AC9-D6E4-4496-BAB4-14479CAAA11C}" type="datetimeFigureOut">
              <a:rPr lang="zh-CN" altLang="en-US" smtClean="0"/>
              <a:t>2021/11/30</a:t>
            </a:fld>
            <a:endParaRPr lang="zh-CN" altLang="en-US"/>
          </a:p>
        </p:txBody>
      </p:sp>
      <p:sp>
        <p:nvSpPr>
          <p:cNvPr id="5" name="页脚占位符 4">
            <a:extLst>
              <a:ext uri="{FF2B5EF4-FFF2-40B4-BE49-F238E27FC236}">
                <a16:creationId xmlns:a16="http://schemas.microsoft.com/office/drawing/2014/main" id="{0CBA054E-041F-4C99-A520-2BC0706180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5B7CCC-88B5-43E6-AF2A-1909D37A17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B360E-80FA-4ABF-B01C-24CBAC12FCBE}" type="slidenum">
              <a:rPr lang="zh-CN" altLang="en-US" smtClean="0"/>
              <a:t>‹#›</a:t>
            </a:fld>
            <a:endParaRPr lang="zh-CN" altLang="en-US"/>
          </a:p>
        </p:txBody>
      </p:sp>
    </p:spTree>
    <p:extLst>
      <p:ext uri="{BB962C8B-B14F-4D97-AF65-F5344CB8AC3E}">
        <p14:creationId xmlns:p14="http://schemas.microsoft.com/office/powerpoint/2010/main" val="35602079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DBAD3195-173D-48EF-A514-2D409DE9DE8F}"/>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255" y="0"/>
            <a:ext cx="12187491" cy="6858000"/>
          </a:xfrm>
          <a:prstGeom prst="rect">
            <a:avLst/>
          </a:prstGeom>
        </p:spPr>
      </p:pic>
    </p:spTree>
    <p:extLst>
      <p:ext uri="{BB962C8B-B14F-4D97-AF65-F5344CB8AC3E}">
        <p14:creationId xmlns:p14="http://schemas.microsoft.com/office/powerpoint/2010/main" val="2049772764"/>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gif"/><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5465" y="1267534"/>
            <a:ext cx="7275743" cy="4321707"/>
          </a:xfrm>
          <a:prstGeom prst="rect">
            <a:avLst/>
          </a:prstGeom>
        </p:spPr>
      </p:pic>
      <p:sp>
        <p:nvSpPr>
          <p:cNvPr id="9" name="矩形 8"/>
          <p:cNvSpPr/>
          <p:nvPr/>
        </p:nvSpPr>
        <p:spPr>
          <a:xfrm>
            <a:off x="794" y="1556792"/>
            <a:ext cx="6984776" cy="3744416"/>
          </a:xfrm>
          <a:custGeom>
            <a:avLst/>
            <a:gdLst>
              <a:gd name="connsiteX0" fmla="*/ 0 w 6984776"/>
              <a:gd name="connsiteY0" fmla="*/ 0 h 3744416"/>
              <a:gd name="connsiteX1" fmla="*/ 6984776 w 6984776"/>
              <a:gd name="connsiteY1" fmla="*/ 0 h 3744416"/>
              <a:gd name="connsiteX2" fmla="*/ 6984776 w 6984776"/>
              <a:gd name="connsiteY2" fmla="*/ 3744416 h 3744416"/>
              <a:gd name="connsiteX3" fmla="*/ 0 w 6984776"/>
              <a:gd name="connsiteY3" fmla="*/ 3744416 h 3744416"/>
              <a:gd name="connsiteX4" fmla="*/ 0 w 6984776"/>
              <a:gd name="connsiteY4" fmla="*/ 0 h 3744416"/>
              <a:gd name="connsiteX0" fmla="*/ 0 w 6984776"/>
              <a:gd name="connsiteY0" fmla="*/ 0 h 3744416"/>
              <a:gd name="connsiteX1" fmla="*/ 6984776 w 6984776"/>
              <a:gd name="connsiteY1" fmla="*/ 0 h 3744416"/>
              <a:gd name="connsiteX2" fmla="*/ 5607389 w 6984776"/>
              <a:gd name="connsiteY2" fmla="*/ 3744416 h 3744416"/>
              <a:gd name="connsiteX3" fmla="*/ 0 w 6984776"/>
              <a:gd name="connsiteY3" fmla="*/ 3744416 h 3744416"/>
              <a:gd name="connsiteX4" fmla="*/ 0 w 6984776"/>
              <a:gd name="connsiteY4" fmla="*/ 0 h 374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4776" h="3744416">
                <a:moveTo>
                  <a:pt x="0" y="0"/>
                </a:moveTo>
                <a:lnTo>
                  <a:pt x="6984776" y="0"/>
                </a:lnTo>
                <a:lnTo>
                  <a:pt x="5607389" y="3744416"/>
                </a:lnTo>
                <a:lnTo>
                  <a:pt x="0" y="3744416"/>
                </a:lnTo>
                <a:lnTo>
                  <a:pt x="0" y="0"/>
                </a:lnTo>
                <a:close/>
              </a:path>
            </a:pathLst>
          </a:custGeom>
          <a:gradFill flip="none" rotWithShape="1">
            <a:gsLst>
              <a:gs pos="48000">
                <a:srgbClr val="49C1AD">
                  <a:alpha val="80000"/>
                </a:srgbClr>
              </a:gs>
              <a:gs pos="0">
                <a:srgbClr val="00B0F0">
                  <a:alpha val="80000"/>
                </a:srgbClr>
              </a:gs>
              <a:gs pos="100000">
                <a:srgbClr val="A8CF38">
                  <a:alpha val="8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prstClr val="white"/>
              </a:solidFill>
              <a:ea typeface="微软雅黑"/>
              <a:cs typeface="+mn-ea"/>
              <a:sym typeface="+mn-lt"/>
            </a:endParaRPr>
          </a:p>
        </p:txBody>
      </p:sp>
      <p:sp>
        <p:nvSpPr>
          <p:cNvPr id="11" name="TextBox 10"/>
          <p:cNvSpPr txBox="1"/>
          <p:nvPr/>
        </p:nvSpPr>
        <p:spPr>
          <a:xfrm>
            <a:off x="-84985" y="2416096"/>
            <a:ext cx="6870792" cy="769441"/>
          </a:xfrm>
          <a:prstGeom prst="rect">
            <a:avLst/>
          </a:prstGeom>
          <a:noFill/>
        </p:spPr>
        <p:txBody>
          <a:bodyPr wrap="none" rtlCol="0">
            <a:spAutoFit/>
          </a:bodyPr>
          <a:lstStyle/>
          <a:p>
            <a:r>
              <a:rPr lang="en-US" altLang="zh-CN" sz="4400" b="1" dirty="0">
                <a:solidFill>
                  <a:prstClr val="white"/>
                </a:solidFill>
                <a:effectLst>
                  <a:outerShdw blurRad="101600" dist="76200" dir="8100000" algn="tr" rotWithShape="0">
                    <a:prstClr val="black">
                      <a:alpha val="15000"/>
                    </a:prstClr>
                  </a:outerShdw>
                </a:effectLst>
                <a:latin typeface="方正粗黑宋简体" panose="02000000000000000000" pitchFamily="2" charset="-122"/>
                <a:ea typeface="方正粗黑宋简体" panose="02000000000000000000" pitchFamily="2" charset="-122"/>
                <a:cs typeface="+mn-ea"/>
                <a:sym typeface="+mn-lt"/>
              </a:rPr>
              <a:t>MAODS</a:t>
            </a:r>
            <a:r>
              <a:rPr lang="zh-CN" altLang="en-US" sz="4400" b="1" dirty="0">
                <a:solidFill>
                  <a:prstClr val="white"/>
                </a:solidFill>
                <a:effectLst>
                  <a:outerShdw blurRad="101600" dist="76200" dir="8100000" algn="tr" rotWithShape="0">
                    <a:prstClr val="black">
                      <a:alpha val="15000"/>
                    </a:prstClr>
                  </a:outerShdw>
                </a:effectLst>
                <a:latin typeface="方正粗黑宋简体" panose="02000000000000000000" pitchFamily="2" charset="-122"/>
                <a:ea typeface="方正粗黑宋简体" panose="02000000000000000000" pitchFamily="2" charset="-122"/>
                <a:cs typeface="+mn-ea"/>
                <a:sym typeface="+mn-lt"/>
              </a:rPr>
              <a:t>测试预言选择工具</a:t>
            </a:r>
          </a:p>
        </p:txBody>
      </p:sp>
      <p:sp>
        <p:nvSpPr>
          <p:cNvPr id="13" name="直角三角形 12"/>
          <p:cNvSpPr/>
          <p:nvPr/>
        </p:nvSpPr>
        <p:spPr>
          <a:xfrm>
            <a:off x="6312025" y="1267534"/>
            <a:ext cx="673545" cy="291165"/>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248087" h="288032">
                <a:moveTo>
                  <a:pt x="0" y="288032"/>
                </a:moveTo>
                <a:lnTo>
                  <a:pt x="104775" y="0"/>
                </a:lnTo>
                <a:lnTo>
                  <a:pt x="1248087" y="288032"/>
                </a:lnTo>
                <a:lnTo>
                  <a:pt x="0" y="28803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a:cs typeface="+mn-ea"/>
              <a:sym typeface="+mn-lt"/>
            </a:endParaRPr>
          </a:p>
        </p:txBody>
      </p:sp>
      <p:sp>
        <p:nvSpPr>
          <p:cNvPr id="19" name="直角三角形 12"/>
          <p:cNvSpPr/>
          <p:nvPr/>
        </p:nvSpPr>
        <p:spPr>
          <a:xfrm>
            <a:off x="4915464" y="5301208"/>
            <a:ext cx="691671" cy="296874"/>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 name="connsiteX0" fmla="*/ 0 w 1383342"/>
              <a:gd name="connsiteY0" fmla="*/ 288032 h 288032"/>
              <a:gd name="connsiteX1" fmla="*/ 104775 w 1383342"/>
              <a:gd name="connsiteY1" fmla="*/ 0 h 288032"/>
              <a:gd name="connsiteX2" fmla="*/ 1383342 w 1383342"/>
              <a:gd name="connsiteY2" fmla="*/ 377 h 288032"/>
              <a:gd name="connsiteX3" fmla="*/ 0 w 1383342"/>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383342" h="288032">
                <a:moveTo>
                  <a:pt x="0" y="288032"/>
                </a:moveTo>
                <a:lnTo>
                  <a:pt x="104775" y="0"/>
                </a:lnTo>
                <a:lnTo>
                  <a:pt x="1383342" y="377"/>
                </a:lnTo>
                <a:lnTo>
                  <a:pt x="0" y="288032"/>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a:cs typeface="+mn-ea"/>
              <a:sym typeface="+mn-lt"/>
            </a:endParaRPr>
          </a:p>
        </p:txBody>
      </p:sp>
      <p:sp>
        <p:nvSpPr>
          <p:cNvPr id="22" name="平行四边形 21"/>
          <p:cNvSpPr/>
          <p:nvPr/>
        </p:nvSpPr>
        <p:spPr>
          <a:xfrm>
            <a:off x="428217" y="5589241"/>
            <a:ext cx="950543" cy="296875"/>
          </a:xfrm>
          <a:prstGeom prst="parallelogram">
            <a:avLst>
              <a:gd name="adj" fmla="val 37346"/>
            </a:avLst>
          </a:prstGeom>
          <a:solidFill>
            <a:srgbClr val="A8CF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prstClr val="white"/>
              </a:solidFill>
              <a:ea typeface="微软雅黑"/>
              <a:cs typeface="+mn-ea"/>
              <a:sym typeface="+mn-lt"/>
            </a:endParaRPr>
          </a:p>
        </p:txBody>
      </p:sp>
      <p:sp>
        <p:nvSpPr>
          <p:cNvPr id="27" name="平行四边形 26"/>
          <p:cNvSpPr/>
          <p:nvPr/>
        </p:nvSpPr>
        <p:spPr>
          <a:xfrm>
            <a:off x="1378760" y="5589241"/>
            <a:ext cx="950543" cy="296875"/>
          </a:xfrm>
          <a:prstGeom prst="parallelogram">
            <a:avLst>
              <a:gd name="adj" fmla="val 37346"/>
            </a:avLst>
          </a:prstGeom>
          <a:solidFill>
            <a:srgbClr val="49C1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prstClr val="white"/>
              </a:solidFill>
              <a:ea typeface="微软雅黑"/>
              <a:cs typeface="+mn-ea"/>
              <a:sym typeface="+mn-lt"/>
            </a:endParaRPr>
          </a:p>
        </p:txBody>
      </p:sp>
      <p:sp>
        <p:nvSpPr>
          <p:cNvPr id="28" name="平行四边形 27"/>
          <p:cNvSpPr/>
          <p:nvPr/>
        </p:nvSpPr>
        <p:spPr>
          <a:xfrm>
            <a:off x="2329303" y="5589241"/>
            <a:ext cx="950543" cy="296875"/>
          </a:xfrm>
          <a:prstGeom prst="parallelogram">
            <a:avLst>
              <a:gd name="adj" fmla="val 3734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prstClr val="white"/>
              </a:solidFill>
              <a:ea typeface="微软雅黑"/>
              <a:cs typeface="+mn-ea"/>
              <a:sym typeface="+mn-lt"/>
            </a:endParaRPr>
          </a:p>
        </p:txBody>
      </p:sp>
      <p:sp>
        <p:nvSpPr>
          <p:cNvPr id="29" name="平行四边形 28"/>
          <p:cNvSpPr/>
          <p:nvPr/>
        </p:nvSpPr>
        <p:spPr>
          <a:xfrm>
            <a:off x="3273250" y="5589241"/>
            <a:ext cx="950543" cy="296875"/>
          </a:xfrm>
          <a:prstGeom prst="parallelogram">
            <a:avLst>
              <a:gd name="adj" fmla="val 37346"/>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solidFill>
                <a:prstClr val="white"/>
              </a:solidFill>
              <a:ea typeface="微软雅黑"/>
              <a:cs typeface="+mn-ea"/>
              <a:sym typeface="+mn-lt"/>
            </a:endParaRPr>
          </a:p>
        </p:txBody>
      </p:sp>
      <p:pic>
        <p:nvPicPr>
          <p:cNvPr id="3" name="图片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7369" y="496287"/>
            <a:ext cx="2197741" cy="771247"/>
          </a:xfrm>
          <a:prstGeom prst="rect">
            <a:avLst/>
          </a:prstGeom>
        </p:spPr>
      </p:pic>
      <p:sp>
        <p:nvSpPr>
          <p:cNvPr id="12" name="TextBox 10">
            <a:extLst>
              <a:ext uri="{FF2B5EF4-FFF2-40B4-BE49-F238E27FC236}">
                <a16:creationId xmlns:a16="http://schemas.microsoft.com/office/drawing/2014/main" id="{1AE12C4C-B6C4-4041-AD55-C3FCB8A89305}"/>
              </a:ext>
            </a:extLst>
          </p:cNvPr>
          <p:cNvSpPr txBox="1"/>
          <p:nvPr/>
        </p:nvSpPr>
        <p:spPr>
          <a:xfrm>
            <a:off x="2348091" y="3498263"/>
            <a:ext cx="7806184" cy="461665"/>
          </a:xfrm>
          <a:prstGeom prst="rect">
            <a:avLst/>
          </a:prstGeom>
          <a:noFill/>
        </p:spPr>
        <p:txBody>
          <a:bodyPr wrap="square" rtlCol="0">
            <a:spAutoFit/>
          </a:bodyPr>
          <a:lstStyle/>
          <a:p>
            <a:r>
              <a:rPr lang="en-US" altLang="zh-CN" sz="2400" dirty="0">
                <a:solidFill>
                  <a:prstClr val="white"/>
                </a:solidFill>
                <a:effectLst>
                  <a:outerShdw blurRad="101600" dist="76200" dir="8100000" algn="tr" rotWithShape="0">
                    <a:prstClr val="black">
                      <a:alpha val="15000"/>
                    </a:prstClr>
                  </a:outerShdw>
                </a:effectLst>
                <a:ea typeface="微软雅黑"/>
                <a:cs typeface="+mn-ea"/>
                <a:sym typeface="+mn-lt"/>
              </a:rPr>
              <a:t>——</a:t>
            </a:r>
            <a:r>
              <a:rPr lang="zh-CN" altLang="en-US" sz="2400" dirty="0">
                <a:solidFill>
                  <a:prstClr val="white"/>
                </a:solidFill>
                <a:effectLst>
                  <a:outerShdw blurRad="101600" dist="76200" dir="8100000" algn="tr" rotWithShape="0">
                    <a:prstClr val="black">
                      <a:alpha val="15000"/>
                    </a:prstClr>
                  </a:outerShdw>
                </a:effectLst>
                <a:ea typeface="微软雅黑"/>
                <a:cs typeface="+mn-ea"/>
                <a:sym typeface="+mn-lt"/>
              </a:rPr>
              <a:t>自动化测试工具复现</a:t>
            </a:r>
          </a:p>
        </p:txBody>
      </p:sp>
      <p:sp>
        <p:nvSpPr>
          <p:cNvPr id="2" name="文本框 1">
            <a:extLst>
              <a:ext uri="{FF2B5EF4-FFF2-40B4-BE49-F238E27FC236}">
                <a16:creationId xmlns:a16="http://schemas.microsoft.com/office/drawing/2014/main" id="{98F17613-0C11-4D28-B814-487CB420E1C5}"/>
              </a:ext>
            </a:extLst>
          </p:cNvPr>
          <p:cNvSpPr txBox="1"/>
          <p:nvPr/>
        </p:nvSpPr>
        <p:spPr>
          <a:xfrm>
            <a:off x="1489291" y="4198729"/>
            <a:ext cx="4104456" cy="830997"/>
          </a:xfrm>
          <a:prstGeom prst="rect">
            <a:avLst/>
          </a:prstGeom>
          <a:noFill/>
        </p:spPr>
        <p:txBody>
          <a:bodyPr wrap="square" rtlCol="0">
            <a:spAutoFit/>
          </a:bodyPr>
          <a:lstStyle/>
          <a:p>
            <a:r>
              <a:rPr lang="zh-CN" altLang="en-US" sz="2400" dirty="0">
                <a:solidFill>
                  <a:prstClr val="white"/>
                </a:solidFill>
                <a:latin typeface="方正粗黑宋简体" panose="02000000000000000000" pitchFamily="2" charset="-122"/>
                <a:ea typeface="方正粗黑宋简体" panose="02000000000000000000" pitchFamily="2" charset="-122"/>
              </a:rPr>
              <a:t>展示者：姬筠刚</a:t>
            </a:r>
            <a:endParaRPr lang="en-US" altLang="zh-CN" sz="2400" dirty="0">
              <a:solidFill>
                <a:prstClr val="white"/>
              </a:solidFill>
              <a:latin typeface="方正粗黑宋简体" panose="02000000000000000000" pitchFamily="2" charset="-122"/>
              <a:ea typeface="方正粗黑宋简体" panose="02000000000000000000" pitchFamily="2" charset="-122"/>
            </a:endParaRPr>
          </a:p>
          <a:p>
            <a:r>
              <a:rPr lang="zh-CN" altLang="en-US" sz="2400" dirty="0">
                <a:solidFill>
                  <a:prstClr val="white"/>
                </a:solidFill>
                <a:latin typeface="方正粗黑宋简体" panose="02000000000000000000" pitchFamily="2" charset="-122"/>
                <a:ea typeface="方正粗黑宋简体" panose="02000000000000000000" pitchFamily="2" charset="-122"/>
              </a:rPr>
              <a:t>学号：</a:t>
            </a:r>
            <a:r>
              <a:rPr lang="en-US" altLang="zh-CN" sz="2400" dirty="0">
                <a:solidFill>
                  <a:prstClr val="white"/>
                </a:solidFill>
                <a:latin typeface="方正粗黑宋简体" panose="02000000000000000000" pitchFamily="2" charset="-122"/>
                <a:ea typeface="方正粗黑宋简体" panose="02000000000000000000" pitchFamily="2" charset="-122"/>
              </a:rPr>
              <a:t>191250055</a:t>
            </a:r>
            <a:endParaRPr lang="zh-CN" altLang="en-US" sz="2400" dirty="0">
              <a:solidFill>
                <a:prstClr val="white"/>
              </a:solidFill>
              <a:latin typeface="方正粗黑宋简体" panose="02000000000000000000" pitchFamily="2" charset="-122"/>
              <a:ea typeface="方正粗黑宋简体" panose="02000000000000000000" pitchFamily="2" charset="-122"/>
            </a:endParaRPr>
          </a:p>
        </p:txBody>
      </p:sp>
      <p:pic>
        <p:nvPicPr>
          <p:cNvPr id="4" name="Danbi (단비) - You're My Angel [mqms2]">
            <a:hlinkClick r:id="" action="ppaction://media"/>
            <a:extLst>
              <a:ext uri="{FF2B5EF4-FFF2-40B4-BE49-F238E27FC236}">
                <a16:creationId xmlns:a16="http://schemas.microsoft.com/office/drawing/2014/main" id="{1E386E7B-B8D6-46A1-A49C-7F0EF774B396}"/>
              </a:ext>
            </a:extLst>
          </p:cNvPr>
          <p:cNvPicPr>
            <a:picLocks noChangeAspect="1"/>
          </p:cNvPicPr>
          <p:nvPr>
            <a:audioFile r:link="rId2"/>
            <p:extLst>
              <p:ext uri="{DAA4B4D4-6D71-4841-9C94-3DE7FCFB9230}">
                <p14:media xmlns:p14="http://schemas.microsoft.com/office/powerpoint/2010/main" r:embed="rId1">
                  <p14:fade in="5000" out="3000"/>
                </p14:media>
              </p:ext>
            </p:extLst>
          </p:nvPr>
        </p:nvPicPr>
        <p:blipFill>
          <a:blip r:embed="rId7"/>
          <a:stretch>
            <a:fillRect/>
          </a:stretch>
        </p:blipFill>
        <p:spPr>
          <a:xfrm>
            <a:off x="288490" y="6118031"/>
            <a:ext cx="487363" cy="487363"/>
          </a:xfrm>
          <a:prstGeom prst="rect">
            <a:avLst/>
          </a:prstGeom>
        </p:spPr>
      </p:pic>
    </p:spTree>
    <p:extLst>
      <p:ext uri="{BB962C8B-B14F-4D97-AF65-F5344CB8AC3E}">
        <p14:creationId xmlns:p14="http://schemas.microsoft.com/office/powerpoint/2010/main" val="268485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ṥḻíḑê">
            <a:extLst>
              <a:ext uri="{FF2B5EF4-FFF2-40B4-BE49-F238E27FC236}">
                <a16:creationId xmlns:a16="http://schemas.microsoft.com/office/drawing/2014/main" id="{2BBC3E88-DB59-48D8-B70D-7EBDB3785226}"/>
              </a:ext>
            </a:extLst>
          </p:cNvPr>
          <p:cNvSpPr txBox="1"/>
          <p:nvPr/>
        </p:nvSpPr>
        <p:spPr bwMode="auto">
          <a:xfrm>
            <a:off x="2370666" y="2870340"/>
            <a:ext cx="10962640" cy="111731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7200" b="1" dirty="0">
                <a:latin typeface="方正粗黑宋简体" panose="02000000000000000000" pitchFamily="2" charset="-122"/>
                <a:ea typeface="方正粗黑宋简体" panose="02000000000000000000" pitchFamily="2" charset="-122"/>
              </a:rPr>
              <a:t>三</a:t>
            </a:r>
            <a:r>
              <a:rPr lang="en-US" altLang="zh-CN" sz="7200" b="1" dirty="0">
                <a:latin typeface="方正粗黑宋简体" panose="02000000000000000000" pitchFamily="2" charset="-122"/>
                <a:ea typeface="方正粗黑宋简体" panose="02000000000000000000" pitchFamily="2" charset="-122"/>
              </a:rPr>
              <a:t>.</a:t>
            </a:r>
            <a:r>
              <a:rPr lang="zh-CN" altLang="en-US" sz="7200" b="1" dirty="0">
                <a:latin typeface="方正粗黑宋简体" panose="02000000000000000000" pitchFamily="2" charset="-122"/>
                <a:ea typeface="方正粗黑宋简体" panose="02000000000000000000" pitchFamily="2" charset="-122"/>
              </a:rPr>
              <a:t>实现中的难点</a:t>
            </a:r>
            <a:endParaRPr lang="en-US" altLang="zh-CN" sz="7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4255979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254000" y="755313"/>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难点一：程序变异</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599708"/>
            <a:ext cx="9646680"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使用</a:t>
            </a:r>
            <a:r>
              <a:rPr lang="en-US" altLang="zh-CN" sz="3200" dirty="0" err="1">
                <a:latin typeface="FangSong" panose="02010609060101010101" pitchFamily="49" charset="-122"/>
                <a:ea typeface="FangSong" panose="02010609060101010101" pitchFamily="49" charset="-122"/>
              </a:rPr>
              <a:t>Mujava</a:t>
            </a:r>
            <a:r>
              <a:rPr lang="zh-CN" altLang="en-US" sz="3200" dirty="0">
                <a:latin typeface="FangSong" panose="02010609060101010101" pitchFamily="49" charset="-122"/>
                <a:ea typeface="FangSong" panose="02010609060101010101" pitchFamily="49" charset="-122"/>
              </a:rPr>
              <a:t>作为变异工具（需要配置环境变量），在</a:t>
            </a:r>
            <a:r>
              <a:rPr lang="zh-CN" altLang="en-US" sz="3200" dirty="0">
                <a:solidFill>
                  <a:srgbClr val="FF0000"/>
                </a:solidFill>
                <a:latin typeface="FangSong" panose="02010609060101010101" pitchFamily="49" charset="-122"/>
                <a:ea typeface="FangSong" panose="02010609060101010101" pitchFamily="49" charset="-122"/>
              </a:rPr>
              <a:t>方法级别</a:t>
            </a:r>
            <a:r>
              <a:rPr lang="zh-CN" altLang="en-US" sz="3200" dirty="0">
                <a:latin typeface="FangSong" panose="02010609060101010101" pitchFamily="49" charset="-122"/>
                <a:ea typeface="FangSong" panose="02010609060101010101" pitchFamily="49" charset="-122"/>
              </a:rPr>
              <a:t>上进行变异，变异方法是插入新的运算符或者使用不同的运算符或变量替换运算符或者是替换具有不同变量或运算符的变量</a:t>
            </a:r>
            <a:endParaRPr lang="en-US" altLang="zh-CN" sz="3200" dirty="0">
              <a:latin typeface="FangSong" panose="02010609060101010101" pitchFamily="49" charset="-122"/>
              <a:ea typeface="FangSong" panose="02010609060101010101" pitchFamily="49" charset="-122"/>
            </a:endParaRPr>
          </a:p>
        </p:txBody>
      </p:sp>
      <p:pic>
        <p:nvPicPr>
          <p:cNvPr id="3" name="图片 2">
            <a:extLst>
              <a:ext uri="{FF2B5EF4-FFF2-40B4-BE49-F238E27FC236}">
                <a16:creationId xmlns:a16="http://schemas.microsoft.com/office/drawing/2014/main" id="{7A11F25E-555C-4D09-BC9A-9E88F2E2F0CD}"/>
              </a:ext>
            </a:extLst>
          </p:cNvPr>
          <p:cNvPicPr>
            <a:picLocks noChangeAspect="1"/>
          </p:cNvPicPr>
          <p:nvPr/>
        </p:nvPicPr>
        <p:blipFill>
          <a:blip r:embed="rId3"/>
          <a:stretch>
            <a:fillRect/>
          </a:stretch>
        </p:blipFill>
        <p:spPr>
          <a:xfrm>
            <a:off x="118533" y="3429000"/>
            <a:ext cx="5977467" cy="3362325"/>
          </a:xfrm>
          <a:prstGeom prst="rect">
            <a:avLst/>
          </a:prstGeom>
        </p:spPr>
      </p:pic>
      <p:pic>
        <p:nvPicPr>
          <p:cNvPr id="4" name="图片 3">
            <a:extLst>
              <a:ext uri="{FF2B5EF4-FFF2-40B4-BE49-F238E27FC236}">
                <a16:creationId xmlns:a16="http://schemas.microsoft.com/office/drawing/2014/main" id="{04838A1D-7B0B-43DE-BB02-647C4D537C42}"/>
              </a:ext>
            </a:extLst>
          </p:cNvPr>
          <p:cNvPicPr>
            <a:picLocks noChangeAspect="1"/>
          </p:cNvPicPr>
          <p:nvPr/>
        </p:nvPicPr>
        <p:blipFill>
          <a:blip r:embed="rId4"/>
          <a:stretch>
            <a:fillRect/>
          </a:stretch>
        </p:blipFill>
        <p:spPr>
          <a:xfrm>
            <a:off x="6096000" y="3352249"/>
            <a:ext cx="6113914" cy="3439076"/>
          </a:xfrm>
          <a:prstGeom prst="rect">
            <a:avLst/>
          </a:prstGeom>
        </p:spPr>
      </p:pic>
    </p:spTree>
    <p:extLst>
      <p:ext uri="{BB962C8B-B14F-4D97-AF65-F5344CB8AC3E}">
        <p14:creationId xmlns:p14="http://schemas.microsoft.com/office/powerpoint/2010/main" val="2966244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254000" y="755313"/>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难点二：动态分析代码</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599708"/>
            <a:ext cx="9646680"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首先</a:t>
            </a:r>
            <a:r>
              <a:rPr lang="zh-CN" altLang="en-US" sz="3200" dirty="0">
                <a:solidFill>
                  <a:srgbClr val="FF0000"/>
                </a:solidFill>
                <a:latin typeface="FangSong" panose="02010609060101010101" pitchFamily="49" charset="-122"/>
                <a:ea typeface="FangSong" panose="02010609060101010101" pitchFamily="49" charset="-122"/>
              </a:rPr>
              <a:t>动态生成支持待测类和变异体运行的执行入口点</a:t>
            </a:r>
            <a:r>
              <a:rPr lang="zh-CN" altLang="en-US" sz="3200" dirty="0">
                <a:latin typeface="FangSong" panose="02010609060101010101" pitchFamily="49" charset="-122"/>
                <a:ea typeface="FangSong" panose="02010609060101010101" pitchFamily="49" charset="-122"/>
              </a:rPr>
              <a:t>（详见</a:t>
            </a:r>
            <a:r>
              <a:rPr lang="en-US" altLang="zh-CN" sz="3200" dirty="0" err="1">
                <a:latin typeface="FangSong" panose="02010609060101010101" pitchFamily="49" charset="-122"/>
                <a:ea typeface="FangSong" panose="02010609060101010101" pitchFamily="49" charset="-122"/>
              </a:rPr>
              <a:t>EntryCodeGeneraor</a:t>
            </a:r>
            <a:r>
              <a:rPr lang="zh-CN" altLang="en-US" sz="3200" dirty="0">
                <a:latin typeface="FangSong" panose="02010609060101010101" pitchFamily="49" charset="-122"/>
                <a:ea typeface="FangSong" panose="02010609060101010101" pitchFamily="49" charset="-122"/>
              </a:rPr>
              <a:t>类），得到的生成的代码是使用</a:t>
            </a:r>
            <a:r>
              <a:rPr lang="en-US" altLang="zh-CN" sz="3200" dirty="0">
                <a:latin typeface="FangSong" panose="02010609060101010101" pitchFamily="49" charset="-122"/>
                <a:ea typeface="FangSong" panose="02010609060101010101" pitchFamily="49" charset="-122"/>
              </a:rPr>
              <a:t>Java</a:t>
            </a:r>
            <a:r>
              <a:rPr lang="zh-CN" altLang="en-US" sz="3200" dirty="0">
                <a:latin typeface="FangSong" panose="02010609060101010101" pitchFamily="49" charset="-122"/>
                <a:ea typeface="FangSong" panose="02010609060101010101" pitchFamily="49" charset="-122"/>
              </a:rPr>
              <a:t>的</a:t>
            </a:r>
            <a:r>
              <a:rPr lang="zh-CN" altLang="en-US" sz="3200" dirty="0">
                <a:solidFill>
                  <a:srgbClr val="FF0000"/>
                </a:solidFill>
                <a:latin typeface="FangSong" panose="02010609060101010101" pitchFamily="49" charset="-122"/>
                <a:ea typeface="FangSong" panose="02010609060101010101" pitchFamily="49" charset="-122"/>
              </a:rPr>
              <a:t>反射机制</a:t>
            </a:r>
            <a:r>
              <a:rPr lang="zh-CN" altLang="en-US" sz="3200" dirty="0">
                <a:latin typeface="FangSong" panose="02010609060101010101" pitchFamily="49" charset="-122"/>
                <a:ea typeface="FangSong" panose="02010609060101010101" pitchFamily="49" charset="-122"/>
              </a:rPr>
              <a:t>通过包名</a:t>
            </a:r>
            <a:r>
              <a:rPr lang="en-US" altLang="zh-CN" sz="3200" dirty="0">
                <a:latin typeface="FangSong" panose="02010609060101010101" pitchFamily="49" charset="-122"/>
                <a:ea typeface="FangSong" panose="02010609060101010101" pitchFamily="49" charset="-122"/>
              </a:rPr>
              <a:t>+</a:t>
            </a:r>
            <a:r>
              <a:rPr lang="zh-CN" altLang="en-US" sz="3200" dirty="0">
                <a:latin typeface="FangSong" panose="02010609060101010101" pitchFamily="49" charset="-122"/>
                <a:ea typeface="FangSong" panose="02010609060101010101" pitchFamily="49" charset="-122"/>
              </a:rPr>
              <a:t>类名构造相应的对象来实现动态运行得到运行结果</a:t>
            </a:r>
            <a:endParaRPr lang="en-US" altLang="zh-CN" sz="3200" dirty="0">
              <a:latin typeface="FangSong" panose="02010609060101010101" pitchFamily="49" charset="-122"/>
              <a:ea typeface="FangSong" panose="02010609060101010101" pitchFamily="49" charset="-122"/>
            </a:endParaRPr>
          </a:p>
        </p:txBody>
      </p:sp>
      <p:pic>
        <p:nvPicPr>
          <p:cNvPr id="6" name="图片 5">
            <a:extLst>
              <a:ext uri="{FF2B5EF4-FFF2-40B4-BE49-F238E27FC236}">
                <a16:creationId xmlns:a16="http://schemas.microsoft.com/office/drawing/2014/main" id="{618E3742-6828-4E28-A311-5711BE571218}"/>
              </a:ext>
            </a:extLst>
          </p:cNvPr>
          <p:cNvPicPr>
            <a:picLocks noChangeAspect="1"/>
          </p:cNvPicPr>
          <p:nvPr/>
        </p:nvPicPr>
        <p:blipFill>
          <a:blip r:embed="rId3"/>
          <a:stretch>
            <a:fillRect/>
          </a:stretch>
        </p:blipFill>
        <p:spPr>
          <a:xfrm>
            <a:off x="0" y="3429000"/>
            <a:ext cx="6096000" cy="3429000"/>
          </a:xfrm>
          <a:prstGeom prst="rect">
            <a:avLst/>
          </a:prstGeom>
        </p:spPr>
      </p:pic>
      <p:pic>
        <p:nvPicPr>
          <p:cNvPr id="7" name="图片 6">
            <a:extLst>
              <a:ext uri="{FF2B5EF4-FFF2-40B4-BE49-F238E27FC236}">
                <a16:creationId xmlns:a16="http://schemas.microsoft.com/office/drawing/2014/main" id="{B7C27BF6-B4AD-4078-A4E5-28FCE0581FAA}"/>
              </a:ext>
            </a:extLst>
          </p:cNvPr>
          <p:cNvPicPr>
            <a:picLocks noChangeAspect="1"/>
          </p:cNvPicPr>
          <p:nvPr/>
        </p:nvPicPr>
        <p:blipFill>
          <a:blip r:embed="rId4"/>
          <a:stretch>
            <a:fillRect/>
          </a:stretch>
        </p:blipFill>
        <p:spPr>
          <a:xfrm>
            <a:off x="6095998" y="3428998"/>
            <a:ext cx="6096001" cy="3429001"/>
          </a:xfrm>
          <a:prstGeom prst="rect">
            <a:avLst/>
          </a:prstGeom>
        </p:spPr>
      </p:pic>
    </p:spTree>
    <p:extLst>
      <p:ext uri="{BB962C8B-B14F-4D97-AF65-F5344CB8AC3E}">
        <p14:creationId xmlns:p14="http://schemas.microsoft.com/office/powerpoint/2010/main" val="3664202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254000" y="755313"/>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难点三：基于贪心策略的排序算法</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599708"/>
            <a:ext cx="9646680"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使用了策略模式应对排序策略的变更，可扩展性更强，</a:t>
            </a:r>
            <a:r>
              <a:rPr lang="zh-CN" altLang="en-US" sz="3200" dirty="0">
                <a:solidFill>
                  <a:srgbClr val="FF0000"/>
                </a:solidFill>
                <a:latin typeface="FangSong" panose="02010609060101010101" pitchFamily="49" charset="-122"/>
                <a:ea typeface="FangSong" panose="02010609060101010101" pitchFamily="49" charset="-122"/>
              </a:rPr>
              <a:t>贪心策略是核心算法</a:t>
            </a:r>
            <a:r>
              <a:rPr lang="zh-CN" altLang="en-US" sz="3200" dirty="0">
                <a:latin typeface="FangSong" panose="02010609060101010101" pitchFamily="49" charset="-122"/>
                <a:ea typeface="FangSong" panose="02010609060101010101" pitchFamily="49" charset="-122"/>
              </a:rPr>
              <a:t>，调试了一遍又一遍才得到的结果，不算难但细节很多，详见代码</a:t>
            </a:r>
            <a:endParaRPr lang="en-US" altLang="zh-CN" sz="3200" dirty="0">
              <a:latin typeface="FangSong" panose="02010609060101010101" pitchFamily="49" charset="-122"/>
              <a:ea typeface="FangSong" panose="02010609060101010101" pitchFamily="49" charset="-122"/>
            </a:endParaRPr>
          </a:p>
        </p:txBody>
      </p:sp>
      <p:pic>
        <p:nvPicPr>
          <p:cNvPr id="3" name="图片 2">
            <a:extLst>
              <a:ext uri="{FF2B5EF4-FFF2-40B4-BE49-F238E27FC236}">
                <a16:creationId xmlns:a16="http://schemas.microsoft.com/office/drawing/2014/main" id="{A4FD44C7-8B42-4C49-AF17-88316CCEB715}"/>
              </a:ext>
            </a:extLst>
          </p:cNvPr>
          <p:cNvPicPr>
            <a:picLocks noChangeAspect="1"/>
          </p:cNvPicPr>
          <p:nvPr/>
        </p:nvPicPr>
        <p:blipFill>
          <a:blip r:embed="rId3"/>
          <a:stretch>
            <a:fillRect/>
          </a:stretch>
        </p:blipFill>
        <p:spPr>
          <a:xfrm>
            <a:off x="2641600" y="2971800"/>
            <a:ext cx="6908800" cy="3886200"/>
          </a:xfrm>
          <a:prstGeom prst="rect">
            <a:avLst/>
          </a:prstGeom>
        </p:spPr>
      </p:pic>
    </p:spTree>
    <p:extLst>
      <p:ext uri="{BB962C8B-B14F-4D97-AF65-F5344CB8AC3E}">
        <p14:creationId xmlns:p14="http://schemas.microsoft.com/office/powerpoint/2010/main" val="1554648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254000" y="755313"/>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难点四：打包成可执行文件</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599708"/>
            <a:ext cx="9646680"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使用</a:t>
            </a:r>
            <a:r>
              <a:rPr lang="en-US" altLang="zh-CN" sz="3200" dirty="0">
                <a:latin typeface="FangSong" panose="02010609060101010101" pitchFamily="49" charset="-122"/>
                <a:ea typeface="FangSong" panose="02010609060101010101" pitchFamily="49" charset="-122"/>
              </a:rPr>
              <a:t>exej4</a:t>
            </a:r>
            <a:r>
              <a:rPr lang="zh-CN" altLang="en-US" sz="3200" dirty="0">
                <a:latin typeface="FangSong" panose="02010609060101010101" pitchFamily="49" charset="-122"/>
                <a:ea typeface="FangSong" panose="02010609060101010101" pitchFamily="49" charset="-122"/>
              </a:rPr>
              <a:t>对入口点</a:t>
            </a:r>
            <a:r>
              <a:rPr lang="en-US" altLang="zh-CN" sz="3200" dirty="0">
                <a:latin typeface="FangSong" panose="02010609060101010101" pitchFamily="49" charset="-122"/>
                <a:ea typeface="FangSong" panose="02010609060101010101" pitchFamily="49" charset="-122"/>
              </a:rPr>
              <a:t>1</a:t>
            </a:r>
            <a:r>
              <a:rPr lang="zh-CN" altLang="en-US" sz="3200" dirty="0">
                <a:latin typeface="FangSong" panose="02010609060101010101" pitchFamily="49" charset="-122"/>
                <a:ea typeface="FangSong" panose="02010609060101010101" pitchFamily="49" charset="-122"/>
              </a:rPr>
              <a:t>进行了打包，执行结果与视频中一样，由于入口点</a:t>
            </a:r>
            <a:r>
              <a:rPr lang="en-US" altLang="zh-CN" sz="3200" dirty="0">
                <a:latin typeface="FangSong" panose="02010609060101010101" pitchFamily="49" charset="-122"/>
                <a:ea typeface="FangSong" panose="02010609060101010101" pitchFamily="49" charset="-122"/>
              </a:rPr>
              <a:t>2</a:t>
            </a:r>
            <a:r>
              <a:rPr lang="zh-CN" altLang="en-US" sz="3200" dirty="0">
                <a:latin typeface="FangSong" panose="02010609060101010101" pitchFamily="49" charset="-122"/>
                <a:ea typeface="FangSong" panose="02010609060101010101" pitchFamily="49" charset="-122"/>
              </a:rPr>
              <a:t>的部分执行代码需要入口点</a:t>
            </a:r>
            <a:r>
              <a:rPr lang="en-US" altLang="zh-CN" sz="3200" dirty="0">
                <a:latin typeface="FangSong" panose="02010609060101010101" pitchFamily="49" charset="-122"/>
                <a:ea typeface="FangSong" panose="02010609060101010101" pitchFamily="49" charset="-122"/>
              </a:rPr>
              <a:t>1</a:t>
            </a:r>
            <a:r>
              <a:rPr lang="zh-CN" altLang="en-US" sz="3200" dirty="0">
                <a:latin typeface="FangSong" panose="02010609060101010101" pitchFamily="49" charset="-122"/>
                <a:ea typeface="FangSong" panose="02010609060101010101" pitchFamily="49" charset="-122"/>
              </a:rPr>
              <a:t>生成，</a:t>
            </a:r>
            <a:r>
              <a:rPr lang="en-US" altLang="zh-CN" sz="3200" dirty="0" err="1">
                <a:latin typeface="FangSong" panose="02010609060101010101" pitchFamily="49" charset="-122"/>
                <a:ea typeface="FangSong" panose="02010609060101010101" pitchFamily="49" charset="-122"/>
              </a:rPr>
              <a:t>jvm</a:t>
            </a:r>
            <a:r>
              <a:rPr lang="zh-CN" altLang="en-US" sz="3200" dirty="0">
                <a:latin typeface="FangSong" panose="02010609060101010101" pitchFamily="49" charset="-122"/>
                <a:ea typeface="FangSong" panose="02010609060101010101" pitchFamily="49" charset="-122"/>
              </a:rPr>
              <a:t>无法动态装载类，所以无法打包，因此</a:t>
            </a:r>
            <a:r>
              <a:rPr lang="en-US" altLang="zh-CN" sz="3200" dirty="0">
                <a:latin typeface="FangSong" panose="02010609060101010101" pitchFamily="49" charset="-122"/>
                <a:ea typeface="FangSong" panose="02010609060101010101" pitchFamily="49" charset="-122"/>
              </a:rPr>
              <a:t>MAODS</a:t>
            </a:r>
            <a:r>
              <a:rPr lang="zh-CN" altLang="en-US" sz="3200" dirty="0">
                <a:latin typeface="FangSong" panose="02010609060101010101" pitchFamily="49" charset="-122"/>
                <a:ea typeface="FangSong" panose="02010609060101010101" pitchFamily="49" charset="-122"/>
              </a:rPr>
              <a:t>将不会打包成一个</a:t>
            </a:r>
            <a:r>
              <a:rPr lang="en-US" altLang="zh-CN" sz="3200" dirty="0">
                <a:latin typeface="FangSong" panose="02010609060101010101" pitchFamily="49" charset="-122"/>
                <a:ea typeface="FangSong" panose="02010609060101010101" pitchFamily="49" charset="-122"/>
              </a:rPr>
              <a:t>exe</a:t>
            </a:r>
            <a:r>
              <a:rPr lang="zh-CN" altLang="en-US" sz="3200" dirty="0">
                <a:latin typeface="FangSong" panose="02010609060101010101" pitchFamily="49" charset="-122"/>
                <a:ea typeface="FangSong" panose="02010609060101010101" pitchFamily="49" charset="-122"/>
              </a:rPr>
              <a:t>执行文件供运行</a:t>
            </a:r>
            <a:endParaRPr lang="en-US" altLang="zh-CN" sz="3200" dirty="0">
              <a:latin typeface="FangSong" panose="02010609060101010101" pitchFamily="49" charset="-122"/>
              <a:ea typeface="FangSong" panose="02010609060101010101" pitchFamily="49" charset="-122"/>
            </a:endParaRPr>
          </a:p>
        </p:txBody>
      </p:sp>
      <p:pic>
        <p:nvPicPr>
          <p:cNvPr id="6" name="图片 5">
            <a:extLst>
              <a:ext uri="{FF2B5EF4-FFF2-40B4-BE49-F238E27FC236}">
                <a16:creationId xmlns:a16="http://schemas.microsoft.com/office/drawing/2014/main" id="{BDFC3712-4BE7-4720-BE08-386B3B2354BC}"/>
              </a:ext>
            </a:extLst>
          </p:cNvPr>
          <p:cNvPicPr>
            <a:picLocks noChangeAspect="1"/>
          </p:cNvPicPr>
          <p:nvPr/>
        </p:nvPicPr>
        <p:blipFill>
          <a:blip r:embed="rId3"/>
          <a:stretch>
            <a:fillRect/>
          </a:stretch>
        </p:blipFill>
        <p:spPr>
          <a:xfrm>
            <a:off x="3217334" y="3428999"/>
            <a:ext cx="6096000" cy="3429000"/>
          </a:xfrm>
          <a:prstGeom prst="rect">
            <a:avLst/>
          </a:prstGeom>
        </p:spPr>
      </p:pic>
    </p:spTree>
    <p:extLst>
      <p:ext uri="{BB962C8B-B14F-4D97-AF65-F5344CB8AC3E}">
        <p14:creationId xmlns:p14="http://schemas.microsoft.com/office/powerpoint/2010/main" val="3242431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ṥḻíḑê">
            <a:extLst>
              <a:ext uri="{FF2B5EF4-FFF2-40B4-BE49-F238E27FC236}">
                <a16:creationId xmlns:a16="http://schemas.microsoft.com/office/drawing/2014/main" id="{2BBC3E88-DB59-48D8-B70D-7EBDB3785226}"/>
              </a:ext>
            </a:extLst>
          </p:cNvPr>
          <p:cNvSpPr txBox="1"/>
          <p:nvPr/>
        </p:nvSpPr>
        <p:spPr bwMode="auto">
          <a:xfrm>
            <a:off x="1456266" y="2870340"/>
            <a:ext cx="10962640" cy="111731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7200" b="1" dirty="0">
                <a:latin typeface="方正粗黑宋简体" panose="02000000000000000000" pitchFamily="2" charset="-122"/>
                <a:ea typeface="方正粗黑宋简体" panose="02000000000000000000" pitchFamily="2" charset="-122"/>
              </a:rPr>
              <a:t>四</a:t>
            </a:r>
            <a:r>
              <a:rPr lang="en-US" altLang="zh-CN" sz="7200" b="1" dirty="0">
                <a:latin typeface="方正粗黑宋简体" panose="02000000000000000000" pitchFamily="2" charset="-122"/>
                <a:ea typeface="方正粗黑宋简体" panose="02000000000000000000" pitchFamily="2" charset="-122"/>
              </a:rPr>
              <a:t>.</a:t>
            </a:r>
            <a:r>
              <a:rPr lang="zh-CN" altLang="en-US" sz="7200" b="1" dirty="0">
                <a:latin typeface="方正粗黑宋简体" panose="02000000000000000000" pitchFamily="2" charset="-122"/>
                <a:ea typeface="方正粗黑宋简体" panose="02000000000000000000" pitchFamily="2" charset="-122"/>
              </a:rPr>
              <a:t>功能模块与数据交互</a:t>
            </a:r>
            <a:endParaRPr lang="en-US" altLang="zh-CN" sz="7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2950192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168718" y="668988"/>
            <a:ext cx="9991282" cy="707886"/>
          </a:xfrm>
          <a:prstGeom prst="rect">
            <a:avLst/>
          </a:prstGeom>
          <a:noFill/>
        </p:spPr>
        <p:txBody>
          <a:bodyPr wrap="square" rtlCol="0">
            <a:spAutoFit/>
          </a:bodyPr>
          <a:lstStyle/>
          <a:p>
            <a:r>
              <a:rPr lang="en-US" altLang="zh-CN" sz="4000" dirty="0">
                <a:latin typeface="方正粗黑宋简体" panose="02000000000000000000" pitchFamily="2" charset="-122"/>
                <a:ea typeface="方正粗黑宋简体" panose="02000000000000000000" pitchFamily="2" charset="-122"/>
              </a:rPr>
              <a:t>MAODS</a:t>
            </a:r>
            <a:r>
              <a:rPr lang="zh-CN" altLang="en-US" sz="4000" dirty="0">
                <a:latin typeface="方正粗黑宋简体" panose="02000000000000000000" pitchFamily="2" charset="-122"/>
                <a:ea typeface="方正粗黑宋简体" panose="02000000000000000000" pitchFamily="2" charset="-122"/>
              </a:rPr>
              <a:t>项目构成</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822543"/>
            <a:ext cx="9646680" cy="46882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latin typeface="FangSong" panose="02010609060101010101" pitchFamily="49" charset="-122"/>
              <a:ea typeface="FangSong" panose="02010609060101010101" pitchFamily="49" charset="-122"/>
            </a:endParaRPr>
          </a:p>
        </p:txBody>
      </p:sp>
      <p:pic>
        <p:nvPicPr>
          <p:cNvPr id="3" name="图片 2">
            <a:extLst>
              <a:ext uri="{FF2B5EF4-FFF2-40B4-BE49-F238E27FC236}">
                <a16:creationId xmlns:a16="http://schemas.microsoft.com/office/drawing/2014/main" id="{1500E9BC-40DF-430B-B4AA-8FC9F82F3BA3}"/>
              </a:ext>
            </a:extLst>
          </p:cNvPr>
          <p:cNvPicPr>
            <a:picLocks noChangeAspect="1"/>
          </p:cNvPicPr>
          <p:nvPr/>
        </p:nvPicPr>
        <p:blipFill>
          <a:blip r:embed="rId3"/>
          <a:stretch>
            <a:fillRect/>
          </a:stretch>
        </p:blipFill>
        <p:spPr>
          <a:xfrm>
            <a:off x="5164359" y="0"/>
            <a:ext cx="3569219" cy="6858000"/>
          </a:xfrm>
          <a:prstGeom prst="rect">
            <a:avLst/>
          </a:prstGeom>
        </p:spPr>
      </p:pic>
      <p:sp>
        <p:nvSpPr>
          <p:cNvPr id="6" name="内容占位符 2">
            <a:extLst>
              <a:ext uri="{FF2B5EF4-FFF2-40B4-BE49-F238E27FC236}">
                <a16:creationId xmlns:a16="http://schemas.microsoft.com/office/drawing/2014/main" id="{0995DBE0-3CC0-4DB9-A777-DD5E485CC994}"/>
              </a:ext>
            </a:extLst>
          </p:cNvPr>
          <p:cNvSpPr>
            <a:spLocks noGrp="1"/>
          </p:cNvSpPr>
          <p:nvPr/>
        </p:nvSpPr>
        <p:spPr>
          <a:xfrm>
            <a:off x="409060" y="2337352"/>
            <a:ext cx="4095207"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总共有</a:t>
            </a:r>
            <a:r>
              <a:rPr lang="en-US" altLang="zh-CN" sz="3200" dirty="0">
                <a:latin typeface="FangSong" panose="02010609060101010101" pitchFamily="49" charset="-122"/>
                <a:ea typeface="FangSong" panose="02010609060101010101" pitchFamily="49" charset="-122"/>
              </a:rPr>
              <a:t>Runner</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Mutator</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ObjectorExcutor</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OperationUI</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Ranker</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Testset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Util</a:t>
            </a:r>
            <a:r>
              <a:rPr lang="zh-CN" altLang="en-US" sz="3200" dirty="0">
                <a:latin typeface="FangSong" panose="02010609060101010101" pitchFamily="49" charset="-122"/>
                <a:ea typeface="FangSong" panose="02010609060101010101" pitchFamily="49" charset="-122"/>
              </a:rPr>
              <a:t>这七大模块。</a:t>
            </a:r>
            <a:endParaRPr lang="en-US" altLang="zh-CN" sz="3200" dirty="0">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3896318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168718" y="668988"/>
            <a:ext cx="9991282" cy="707886"/>
          </a:xfrm>
          <a:prstGeom prst="rect">
            <a:avLst/>
          </a:prstGeom>
          <a:noFill/>
        </p:spPr>
        <p:txBody>
          <a:bodyPr wrap="square" rtlCol="0">
            <a:spAutoFit/>
          </a:bodyPr>
          <a:lstStyle/>
          <a:p>
            <a:r>
              <a:rPr lang="en-US" altLang="zh-CN" sz="4000" b="1" dirty="0">
                <a:latin typeface="方正粗黑宋简体" panose="02000000000000000000" pitchFamily="2" charset="-122"/>
                <a:ea typeface="方正粗黑宋简体" panose="02000000000000000000" pitchFamily="2" charset="-122"/>
              </a:rPr>
              <a:t>MAODS</a:t>
            </a:r>
            <a:r>
              <a:rPr lang="zh-CN" altLang="en-US" sz="4000" b="1" dirty="0">
                <a:latin typeface="方正粗黑宋简体" panose="02000000000000000000" pitchFamily="2" charset="-122"/>
                <a:ea typeface="方正粗黑宋简体" panose="02000000000000000000" pitchFamily="2" charset="-122"/>
              </a:rPr>
              <a:t>功能模块和数据交互图（基于类图）</a:t>
            </a:r>
            <a:endParaRPr lang="en-US" altLang="zh-CN" sz="2800" dirty="0">
              <a:latin typeface="楷体" panose="02010609060101010101" pitchFamily="49" charset="-122"/>
              <a:ea typeface="楷体" panose="02010609060101010101" pitchFamily="49" charset="-122"/>
            </a:endParaRPr>
          </a:p>
        </p:txBody>
      </p:sp>
      <p:pic>
        <p:nvPicPr>
          <p:cNvPr id="4" name="图片 3">
            <a:extLst>
              <a:ext uri="{FF2B5EF4-FFF2-40B4-BE49-F238E27FC236}">
                <a16:creationId xmlns:a16="http://schemas.microsoft.com/office/drawing/2014/main" id="{77173325-1429-428F-8A05-6A30FF7EC5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00546"/>
            <a:ext cx="12192000" cy="5357454"/>
          </a:xfrm>
          <a:prstGeom prst="rect">
            <a:avLst/>
          </a:prstGeom>
        </p:spPr>
      </p:pic>
    </p:spTree>
    <p:extLst>
      <p:ext uri="{BB962C8B-B14F-4D97-AF65-F5344CB8AC3E}">
        <p14:creationId xmlns:p14="http://schemas.microsoft.com/office/powerpoint/2010/main" val="1836425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ṥḻíḑê">
            <a:extLst>
              <a:ext uri="{FF2B5EF4-FFF2-40B4-BE49-F238E27FC236}">
                <a16:creationId xmlns:a16="http://schemas.microsoft.com/office/drawing/2014/main" id="{2BBC3E88-DB59-48D8-B70D-7EBDB3785226}"/>
              </a:ext>
            </a:extLst>
          </p:cNvPr>
          <p:cNvSpPr txBox="1"/>
          <p:nvPr/>
        </p:nvSpPr>
        <p:spPr bwMode="auto">
          <a:xfrm>
            <a:off x="2235199" y="2870340"/>
            <a:ext cx="10962640" cy="111731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7200" b="1" dirty="0">
                <a:latin typeface="方正粗黑宋简体" panose="02000000000000000000" pitchFamily="2" charset="-122"/>
                <a:ea typeface="方正粗黑宋简体" panose="02000000000000000000" pitchFamily="2" charset="-122"/>
              </a:rPr>
              <a:t>五</a:t>
            </a:r>
            <a:r>
              <a:rPr lang="en-US" altLang="zh-CN" sz="7200" b="1" dirty="0">
                <a:latin typeface="方正粗黑宋简体" panose="02000000000000000000" pitchFamily="2" charset="-122"/>
                <a:ea typeface="方正粗黑宋简体" panose="02000000000000000000" pitchFamily="2" charset="-122"/>
              </a:rPr>
              <a:t>.</a:t>
            </a:r>
            <a:r>
              <a:rPr lang="zh-CN" altLang="en-US" sz="7200" b="1" dirty="0">
                <a:latin typeface="方正粗黑宋简体" panose="02000000000000000000" pitchFamily="2" charset="-122"/>
                <a:ea typeface="方正粗黑宋简体" panose="02000000000000000000" pitchFamily="2" charset="-122"/>
              </a:rPr>
              <a:t>实验与分析</a:t>
            </a:r>
            <a:endParaRPr lang="en-US" altLang="zh-CN" sz="7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1765457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389467" y="213447"/>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自己写了个待测类</a:t>
            </a:r>
            <a:r>
              <a:rPr lang="en-US" altLang="zh-CN" sz="4000" dirty="0">
                <a:latin typeface="方正粗黑宋简体" panose="02000000000000000000" pitchFamily="2" charset="-122"/>
                <a:ea typeface="方正粗黑宋简体" panose="02000000000000000000" pitchFamily="2" charset="-122"/>
              </a:rPr>
              <a:t>Calculator</a:t>
            </a:r>
            <a:endParaRPr lang="en-US" altLang="zh-CN" sz="2800" dirty="0">
              <a:latin typeface="楷体" panose="02010609060101010101" pitchFamily="49" charset="-122"/>
              <a:ea typeface="楷体" panose="02010609060101010101" pitchFamily="49" charset="-122"/>
            </a:endParaRPr>
          </a:p>
        </p:txBody>
      </p:sp>
      <p:pic>
        <p:nvPicPr>
          <p:cNvPr id="6" name="图片 5">
            <a:extLst>
              <a:ext uri="{FF2B5EF4-FFF2-40B4-BE49-F238E27FC236}">
                <a16:creationId xmlns:a16="http://schemas.microsoft.com/office/drawing/2014/main" id="{046FB684-5303-4B8B-B8EF-F4007BD78357}"/>
              </a:ext>
            </a:extLst>
          </p:cNvPr>
          <p:cNvPicPr>
            <a:picLocks noChangeAspect="1"/>
          </p:cNvPicPr>
          <p:nvPr/>
        </p:nvPicPr>
        <p:blipFill>
          <a:blip r:embed="rId3"/>
          <a:stretch>
            <a:fillRect/>
          </a:stretch>
        </p:blipFill>
        <p:spPr>
          <a:xfrm>
            <a:off x="3111357" y="1490133"/>
            <a:ext cx="9080643" cy="5367867"/>
          </a:xfrm>
          <a:prstGeom prst="rect">
            <a:avLst/>
          </a:prstGeom>
        </p:spPr>
      </p:pic>
      <p:sp>
        <p:nvSpPr>
          <p:cNvPr id="7" name="内容占位符 2">
            <a:extLst>
              <a:ext uri="{FF2B5EF4-FFF2-40B4-BE49-F238E27FC236}">
                <a16:creationId xmlns:a16="http://schemas.microsoft.com/office/drawing/2014/main" id="{153822AD-84A3-4745-AD1B-2060B53E05C6}"/>
              </a:ext>
            </a:extLst>
          </p:cNvPr>
          <p:cNvSpPr>
            <a:spLocks noGrp="1"/>
          </p:cNvSpPr>
          <p:nvPr/>
        </p:nvSpPr>
        <p:spPr>
          <a:xfrm>
            <a:off x="356072" y="2810934"/>
            <a:ext cx="2755285"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a:latin typeface="FangSong" panose="02010609060101010101" pitchFamily="49" charset="-122"/>
                <a:ea typeface="FangSong" panose="02010609060101010101" pitchFamily="49" charset="-122"/>
              </a:rPr>
              <a:t>共</a:t>
            </a:r>
            <a:r>
              <a:rPr lang="en-US" altLang="zh-CN" sz="3200" dirty="0">
                <a:latin typeface="FangSong" panose="02010609060101010101" pitchFamily="49" charset="-122"/>
                <a:ea typeface="FangSong" panose="02010609060101010101" pitchFamily="49" charset="-122"/>
              </a:rPr>
              <a:t>24</a:t>
            </a:r>
            <a:r>
              <a:rPr lang="zh-CN" altLang="en-US" sz="3200" dirty="0">
                <a:latin typeface="FangSong" panose="02010609060101010101" pitchFamily="49" charset="-122"/>
                <a:ea typeface="FangSong" panose="02010609060101010101" pitchFamily="49" charset="-122"/>
              </a:rPr>
              <a:t>个成员变量（字段）</a:t>
            </a:r>
            <a:endParaRPr lang="en-US" altLang="zh-CN" sz="3200" dirty="0">
              <a:latin typeface="FangSong" panose="02010609060101010101" pitchFamily="49" charset="-122"/>
              <a:ea typeface="FangSong" panose="02010609060101010101" pitchFamily="49" charset="-122"/>
            </a:endParaRPr>
          </a:p>
          <a:p>
            <a:r>
              <a:rPr lang="en-US" altLang="zh-CN" sz="3200" dirty="0">
                <a:latin typeface="FangSong" panose="02010609060101010101" pitchFamily="49" charset="-122"/>
                <a:ea typeface="FangSong" panose="02010609060101010101" pitchFamily="49" charset="-122"/>
              </a:rPr>
              <a:t>15</a:t>
            </a:r>
            <a:r>
              <a:rPr lang="zh-CN" altLang="en-US" sz="3200" dirty="0">
                <a:latin typeface="FangSong" panose="02010609060101010101" pitchFamily="49" charset="-122"/>
                <a:ea typeface="FangSong" panose="02010609060101010101" pitchFamily="49" charset="-122"/>
              </a:rPr>
              <a:t>个待测方法</a:t>
            </a:r>
            <a:endParaRPr lang="en-US" altLang="zh-CN" sz="3200" dirty="0">
              <a:latin typeface="FangSong" panose="02010609060101010101" pitchFamily="49" charset="-122"/>
              <a:ea typeface="FangSong" panose="02010609060101010101" pitchFamily="49" charset="-122"/>
            </a:endParaRPr>
          </a:p>
          <a:p>
            <a:endParaRPr lang="en-US" altLang="zh-CN" sz="3200" dirty="0">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1109290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A97A2F3-6203-4034-922E-DCE1541ACA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7770" y="1987387"/>
            <a:ext cx="3241814" cy="3241814"/>
          </a:xfrm>
          <a:prstGeom prst="rect">
            <a:avLst/>
          </a:prstGeom>
        </p:spPr>
      </p:pic>
      <p:grpSp>
        <p:nvGrpSpPr>
          <p:cNvPr id="4" name="12094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989A600A-F787-4748-BDC5-6AECCF58072C}"/>
              </a:ext>
            </a:extLst>
          </p:cNvPr>
          <p:cNvGrpSpPr>
            <a:grpSpLocks noChangeAspect="1"/>
          </p:cNvGrpSpPr>
          <p:nvPr>
            <p:custDataLst>
              <p:tags r:id="rId1"/>
            </p:custDataLst>
          </p:nvPr>
        </p:nvGrpSpPr>
        <p:grpSpPr>
          <a:xfrm>
            <a:off x="4664775" y="1123952"/>
            <a:ext cx="7466791" cy="5156706"/>
            <a:chOff x="4657630" y="1123951"/>
            <a:chExt cx="7466791" cy="5156706"/>
          </a:xfrm>
        </p:grpSpPr>
        <p:cxnSp>
          <p:nvCxnSpPr>
            <p:cNvPr id="6" name="直接连接符 5">
              <a:extLst>
                <a:ext uri="{FF2B5EF4-FFF2-40B4-BE49-F238E27FC236}">
                  <a16:creationId xmlns:a16="http://schemas.microsoft.com/office/drawing/2014/main" id="{57653627-E060-4BEA-8CA4-7B14FD7E8C8E}"/>
                </a:ext>
              </a:extLst>
            </p:cNvPr>
            <p:cNvCxnSpPr/>
            <p:nvPr/>
          </p:nvCxnSpPr>
          <p:spPr>
            <a:xfrm flipV="1">
              <a:off x="7060337" y="1123951"/>
              <a:ext cx="0" cy="4992687"/>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FD6CE8B5-E730-43B6-BC90-4E47553C2216}"/>
                </a:ext>
              </a:extLst>
            </p:cNvPr>
            <p:cNvCxnSpPr>
              <a:cxnSpLocks/>
            </p:cNvCxnSpPr>
            <p:nvPr/>
          </p:nvCxnSpPr>
          <p:spPr>
            <a:xfrm>
              <a:off x="5546581" y="3632199"/>
              <a:ext cx="1503482" cy="0"/>
            </a:xfrm>
            <a:prstGeom prst="line">
              <a:avLst/>
            </a:prstGeom>
            <a:ln>
              <a:solidFill>
                <a:schemeClr val="bg1">
                  <a:lumMod val="65000"/>
                </a:schemeClr>
              </a:solidFill>
              <a:tailEnd type="oval"/>
            </a:ln>
          </p:spPr>
          <p:style>
            <a:lnRef idx="1">
              <a:schemeClr val="accent1"/>
            </a:lnRef>
            <a:fillRef idx="0">
              <a:schemeClr val="accent1"/>
            </a:fillRef>
            <a:effectRef idx="0">
              <a:schemeClr val="accent1"/>
            </a:effectRef>
            <a:fontRef idx="minor">
              <a:schemeClr val="tx1"/>
            </a:fontRef>
          </p:style>
        </p:cxnSp>
        <p:sp>
          <p:nvSpPr>
            <p:cNvPr id="10" name="îṩļïdè">
              <a:extLst>
                <a:ext uri="{FF2B5EF4-FFF2-40B4-BE49-F238E27FC236}">
                  <a16:creationId xmlns:a16="http://schemas.microsoft.com/office/drawing/2014/main" id="{0124A255-9E70-4AD8-B0F8-953364FAA681}"/>
                </a:ext>
              </a:extLst>
            </p:cNvPr>
            <p:cNvSpPr/>
            <p:nvPr/>
          </p:nvSpPr>
          <p:spPr bwMode="auto">
            <a:xfrm>
              <a:off x="4773534" y="2941397"/>
              <a:ext cx="1911677" cy="1390116"/>
            </a:xfrm>
            <a:custGeom>
              <a:avLst/>
              <a:gdLst>
                <a:gd name="T0" fmla="*/ 492 w 492"/>
                <a:gd name="T1" fmla="*/ 994 h 994"/>
                <a:gd name="T2" fmla="*/ 0 w 492"/>
                <a:gd name="T3" fmla="*/ 872 h 994"/>
                <a:gd name="T4" fmla="*/ 0 w 492"/>
                <a:gd name="T5" fmla="*/ 122 h 994"/>
                <a:gd name="T6" fmla="*/ 492 w 492"/>
                <a:gd name="T7" fmla="*/ 0 h 994"/>
                <a:gd name="T8" fmla="*/ 492 w 492"/>
                <a:gd name="T9" fmla="*/ 994 h 994"/>
              </a:gdLst>
              <a:ahLst/>
              <a:cxnLst>
                <a:cxn ang="0">
                  <a:pos x="T0" y="T1"/>
                </a:cxn>
                <a:cxn ang="0">
                  <a:pos x="T2" y="T3"/>
                </a:cxn>
                <a:cxn ang="0">
                  <a:pos x="T4" y="T5"/>
                </a:cxn>
                <a:cxn ang="0">
                  <a:pos x="T6" y="T7"/>
                </a:cxn>
                <a:cxn ang="0">
                  <a:pos x="T8" y="T9"/>
                </a:cxn>
              </a:cxnLst>
              <a:rect l="0" t="0" r="r" b="b"/>
              <a:pathLst>
                <a:path w="492" h="994">
                  <a:moveTo>
                    <a:pt x="492" y="994"/>
                  </a:moveTo>
                  <a:lnTo>
                    <a:pt x="0" y="872"/>
                  </a:lnTo>
                  <a:lnTo>
                    <a:pt x="0" y="122"/>
                  </a:lnTo>
                  <a:lnTo>
                    <a:pt x="492" y="0"/>
                  </a:lnTo>
                  <a:lnTo>
                    <a:pt x="492" y="994"/>
                  </a:lnTo>
                  <a:close/>
                </a:path>
              </a:pathLst>
            </a:custGeom>
            <a:solidFill>
              <a:schemeClr val="tx1">
                <a:lumMod val="50000"/>
                <a:lumOff val="50000"/>
              </a:schemeClr>
            </a:solidFill>
            <a:ln w="38100">
              <a:solidFill>
                <a:schemeClr val="bg1"/>
              </a:solidFill>
              <a:round/>
            </a:ln>
          </p:spPr>
          <p:txBody>
            <a:bodyPr anchor="ctr"/>
            <a:lstStyle/>
            <a:p>
              <a:pPr algn="ctr"/>
              <a:endParaRPr/>
            </a:p>
          </p:txBody>
        </p:sp>
        <p:sp>
          <p:nvSpPr>
            <p:cNvPr id="11" name="íSlïḋê">
              <a:extLst>
                <a:ext uri="{FF2B5EF4-FFF2-40B4-BE49-F238E27FC236}">
                  <a16:creationId xmlns:a16="http://schemas.microsoft.com/office/drawing/2014/main" id="{BD4984D6-28C1-43D5-971A-D39EB83D3971}"/>
                </a:ext>
              </a:extLst>
            </p:cNvPr>
            <p:cNvSpPr/>
            <p:nvPr/>
          </p:nvSpPr>
          <p:spPr>
            <a:xfrm>
              <a:off x="4657630" y="3394232"/>
              <a:ext cx="2064419" cy="4759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chorCtr="0">
              <a:noAutofit/>
            </a:bodyPr>
            <a:lstStyle/>
            <a:p>
              <a:pPr algn="ctr"/>
              <a:r>
                <a:rPr lang="en-US" altLang="zh-CN" sz="3600" b="1" i="1" dirty="0">
                  <a:solidFill>
                    <a:schemeClr val="bg1"/>
                  </a:solidFill>
                  <a:latin typeface="Ink Free" panose="03080402000500000000" pitchFamily="66" charset="0"/>
                </a:rPr>
                <a:t>Contents</a:t>
              </a:r>
            </a:p>
          </p:txBody>
        </p:sp>
        <p:grpSp>
          <p:nvGrpSpPr>
            <p:cNvPr id="12" name="išľîḓê">
              <a:extLst>
                <a:ext uri="{FF2B5EF4-FFF2-40B4-BE49-F238E27FC236}">
                  <a16:creationId xmlns:a16="http://schemas.microsoft.com/office/drawing/2014/main" id="{A0F7510B-F879-4650-860E-D0F0916EE2CE}"/>
                </a:ext>
              </a:extLst>
            </p:cNvPr>
            <p:cNvGrpSpPr/>
            <p:nvPr/>
          </p:nvGrpSpPr>
          <p:grpSpPr>
            <a:xfrm>
              <a:off x="6809649" y="2290420"/>
              <a:ext cx="533638" cy="533636"/>
              <a:chOff x="6780965" y="2382886"/>
              <a:chExt cx="771525" cy="771525"/>
            </a:xfrm>
          </p:grpSpPr>
          <p:sp>
            <p:nvSpPr>
              <p:cNvPr id="37" name="ïṣlídè">
                <a:extLst>
                  <a:ext uri="{FF2B5EF4-FFF2-40B4-BE49-F238E27FC236}">
                    <a16:creationId xmlns:a16="http://schemas.microsoft.com/office/drawing/2014/main" id="{A3606523-DA15-4F90-84EE-2B15A18EDF24}"/>
                  </a:ext>
                </a:extLst>
              </p:cNvPr>
              <p:cNvSpPr/>
              <p:nvPr/>
            </p:nvSpPr>
            <p:spPr>
              <a:xfrm rot="10800000" flipV="1">
                <a:off x="6780965" y="2382886"/>
                <a:ext cx="771525" cy="771525"/>
              </a:xfrm>
              <a:prstGeom prst="ellipse">
                <a:avLst/>
              </a:prstGeom>
              <a:solidFill>
                <a:schemeClr val="bg1">
                  <a:lumMod val="9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a:p>
            </p:txBody>
          </p:sp>
          <p:sp>
            <p:nvSpPr>
              <p:cNvPr id="38" name="íṡ1iḑê">
                <a:extLst>
                  <a:ext uri="{FF2B5EF4-FFF2-40B4-BE49-F238E27FC236}">
                    <a16:creationId xmlns:a16="http://schemas.microsoft.com/office/drawing/2014/main" id="{04F8B0B8-37D2-49AF-9314-6BD42BD514A2}"/>
                  </a:ext>
                </a:extLst>
              </p:cNvPr>
              <p:cNvSpPr/>
              <p:nvPr/>
            </p:nvSpPr>
            <p:spPr bwMode="auto">
              <a:xfrm>
                <a:off x="6971962" y="2568278"/>
                <a:ext cx="313175" cy="400741"/>
              </a:xfrm>
              <a:custGeom>
                <a:avLst/>
                <a:gdLst>
                  <a:gd name="T0" fmla="*/ 202 w 405"/>
                  <a:gd name="T1" fmla="*/ 0 h 519"/>
                  <a:gd name="T2" fmla="*/ 202 w 405"/>
                  <a:gd name="T3" fmla="*/ 117 h 519"/>
                  <a:gd name="T4" fmla="*/ 76 w 405"/>
                  <a:gd name="T5" fmla="*/ 106 h 519"/>
                  <a:gd name="T6" fmla="*/ 76 w 405"/>
                  <a:gd name="T7" fmla="*/ 2 h 519"/>
                  <a:gd name="T8" fmla="*/ 76 w 405"/>
                  <a:gd name="T9" fmla="*/ 106 h 519"/>
                  <a:gd name="T10" fmla="*/ 375 w 405"/>
                  <a:gd name="T11" fmla="*/ 46 h 519"/>
                  <a:gd name="T12" fmla="*/ 284 w 405"/>
                  <a:gd name="T13" fmla="*/ 46 h 519"/>
                  <a:gd name="T14" fmla="*/ 399 w 405"/>
                  <a:gd name="T15" fmla="*/ 126 h 519"/>
                  <a:gd name="T16" fmla="*/ 341 w 405"/>
                  <a:gd name="T17" fmla="*/ 120 h 519"/>
                  <a:gd name="T18" fmla="*/ 348 w 405"/>
                  <a:gd name="T19" fmla="*/ 208 h 519"/>
                  <a:gd name="T20" fmla="*/ 310 w 405"/>
                  <a:gd name="T21" fmla="*/ 208 h 519"/>
                  <a:gd name="T22" fmla="*/ 317 w 405"/>
                  <a:gd name="T23" fmla="*/ 120 h 519"/>
                  <a:gd name="T24" fmla="*/ 273 w 405"/>
                  <a:gd name="T25" fmla="*/ 120 h 519"/>
                  <a:gd name="T26" fmla="*/ 301 w 405"/>
                  <a:gd name="T27" fmla="*/ 155 h 519"/>
                  <a:gd name="T28" fmla="*/ 280 w 405"/>
                  <a:gd name="T29" fmla="*/ 327 h 519"/>
                  <a:gd name="T30" fmla="*/ 307 w 405"/>
                  <a:gd name="T31" fmla="*/ 463 h 519"/>
                  <a:gd name="T32" fmla="*/ 351 w 405"/>
                  <a:gd name="T33" fmla="*/ 463 h 519"/>
                  <a:gd name="T34" fmla="*/ 378 w 405"/>
                  <a:gd name="T35" fmla="*/ 284 h 519"/>
                  <a:gd name="T36" fmla="*/ 403 w 405"/>
                  <a:gd name="T37" fmla="*/ 265 h 519"/>
                  <a:gd name="T38" fmla="*/ 399 w 405"/>
                  <a:gd name="T39" fmla="*/ 126 h 519"/>
                  <a:gd name="T40" fmla="*/ 104 w 405"/>
                  <a:gd name="T41" fmla="*/ 155 h 519"/>
                  <a:gd name="T42" fmla="*/ 131 w 405"/>
                  <a:gd name="T43" fmla="*/ 120 h 519"/>
                  <a:gd name="T44" fmla="*/ 81 w 405"/>
                  <a:gd name="T45" fmla="*/ 130 h 519"/>
                  <a:gd name="T46" fmla="*/ 76 w 405"/>
                  <a:gd name="T47" fmla="*/ 226 h 519"/>
                  <a:gd name="T48" fmla="*/ 71 w 405"/>
                  <a:gd name="T49" fmla="*/ 130 h 519"/>
                  <a:gd name="T50" fmla="*/ 20 w 405"/>
                  <a:gd name="T51" fmla="*/ 120 h 519"/>
                  <a:gd name="T52" fmla="*/ 0 w 405"/>
                  <a:gd name="T53" fmla="*/ 266 h 519"/>
                  <a:gd name="T54" fmla="*/ 27 w 405"/>
                  <a:gd name="T55" fmla="*/ 285 h 519"/>
                  <a:gd name="T56" fmla="*/ 53 w 405"/>
                  <a:gd name="T57" fmla="*/ 463 h 519"/>
                  <a:gd name="T58" fmla="*/ 98 w 405"/>
                  <a:gd name="T59" fmla="*/ 463 h 519"/>
                  <a:gd name="T60" fmla="*/ 125 w 405"/>
                  <a:gd name="T61" fmla="*/ 329 h 519"/>
                  <a:gd name="T62" fmla="*/ 281 w 405"/>
                  <a:gd name="T63" fmla="*/ 139 h 519"/>
                  <a:gd name="T64" fmla="*/ 216 w 405"/>
                  <a:gd name="T65" fmla="*/ 132 h 519"/>
                  <a:gd name="T66" fmla="*/ 223 w 405"/>
                  <a:gd name="T67" fmla="*/ 232 h 519"/>
                  <a:gd name="T68" fmla="*/ 181 w 405"/>
                  <a:gd name="T69" fmla="*/ 232 h 519"/>
                  <a:gd name="T70" fmla="*/ 188 w 405"/>
                  <a:gd name="T71" fmla="*/ 132 h 519"/>
                  <a:gd name="T72" fmla="*/ 117 w 405"/>
                  <a:gd name="T73" fmla="*/ 155 h 519"/>
                  <a:gd name="T74" fmla="*/ 140 w 405"/>
                  <a:gd name="T75" fmla="*/ 319 h 519"/>
                  <a:gd name="T76" fmla="*/ 147 w 405"/>
                  <a:gd name="T77" fmla="*/ 489 h 519"/>
                  <a:gd name="T78" fmla="*/ 202 w 405"/>
                  <a:gd name="T79" fmla="*/ 505 h 519"/>
                  <a:gd name="T80" fmla="*/ 257 w 405"/>
                  <a:gd name="T81" fmla="*/ 489 h 519"/>
                  <a:gd name="T82" fmla="*/ 263 w 405"/>
                  <a:gd name="T83" fmla="*/ 318 h 519"/>
                  <a:gd name="T84" fmla="*/ 287 w 405"/>
                  <a:gd name="T85" fmla="*/ 15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5" h="519">
                    <a:moveTo>
                      <a:pt x="151" y="49"/>
                    </a:moveTo>
                    <a:cubicBezTo>
                      <a:pt x="151" y="17"/>
                      <a:pt x="174" y="0"/>
                      <a:pt x="202" y="0"/>
                    </a:cubicBezTo>
                    <a:cubicBezTo>
                      <a:pt x="231" y="0"/>
                      <a:pt x="254" y="17"/>
                      <a:pt x="254" y="49"/>
                    </a:cubicBezTo>
                    <a:cubicBezTo>
                      <a:pt x="254" y="82"/>
                      <a:pt x="231" y="117"/>
                      <a:pt x="202" y="117"/>
                    </a:cubicBezTo>
                    <a:cubicBezTo>
                      <a:pt x="174" y="117"/>
                      <a:pt x="151" y="82"/>
                      <a:pt x="151" y="49"/>
                    </a:cubicBezTo>
                    <a:close/>
                    <a:moveTo>
                      <a:pt x="76" y="106"/>
                    </a:moveTo>
                    <a:cubicBezTo>
                      <a:pt x="101" y="106"/>
                      <a:pt x="121" y="75"/>
                      <a:pt x="121" y="46"/>
                    </a:cubicBezTo>
                    <a:cubicBezTo>
                      <a:pt x="121" y="18"/>
                      <a:pt x="101" y="2"/>
                      <a:pt x="76" y="2"/>
                    </a:cubicBezTo>
                    <a:cubicBezTo>
                      <a:pt x="51" y="2"/>
                      <a:pt x="30" y="18"/>
                      <a:pt x="30" y="46"/>
                    </a:cubicBezTo>
                    <a:cubicBezTo>
                      <a:pt x="30" y="75"/>
                      <a:pt x="51" y="106"/>
                      <a:pt x="76" y="106"/>
                    </a:cubicBezTo>
                    <a:close/>
                    <a:moveTo>
                      <a:pt x="329" y="106"/>
                    </a:moveTo>
                    <a:cubicBezTo>
                      <a:pt x="354" y="106"/>
                      <a:pt x="375" y="75"/>
                      <a:pt x="375" y="46"/>
                    </a:cubicBezTo>
                    <a:cubicBezTo>
                      <a:pt x="375" y="18"/>
                      <a:pt x="354" y="2"/>
                      <a:pt x="329" y="2"/>
                    </a:cubicBezTo>
                    <a:cubicBezTo>
                      <a:pt x="304" y="2"/>
                      <a:pt x="284" y="18"/>
                      <a:pt x="284" y="46"/>
                    </a:cubicBezTo>
                    <a:cubicBezTo>
                      <a:pt x="284" y="75"/>
                      <a:pt x="304" y="106"/>
                      <a:pt x="329" y="106"/>
                    </a:cubicBezTo>
                    <a:close/>
                    <a:moveTo>
                      <a:pt x="399" y="126"/>
                    </a:moveTo>
                    <a:cubicBezTo>
                      <a:pt x="395" y="122"/>
                      <a:pt x="390" y="120"/>
                      <a:pt x="385" y="120"/>
                    </a:cubicBezTo>
                    <a:lnTo>
                      <a:pt x="341" y="120"/>
                    </a:lnTo>
                    <a:lnTo>
                      <a:pt x="334" y="130"/>
                    </a:lnTo>
                    <a:lnTo>
                      <a:pt x="348" y="208"/>
                    </a:lnTo>
                    <a:lnTo>
                      <a:pt x="329" y="226"/>
                    </a:lnTo>
                    <a:lnTo>
                      <a:pt x="310" y="208"/>
                    </a:lnTo>
                    <a:lnTo>
                      <a:pt x="324" y="130"/>
                    </a:lnTo>
                    <a:lnTo>
                      <a:pt x="317" y="120"/>
                    </a:lnTo>
                    <a:lnTo>
                      <a:pt x="274" y="120"/>
                    </a:lnTo>
                    <a:cubicBezTo>
                      <a:pt x="273" y="120"/>
                      <a:pt x="273" y="120"/>
                      <a:pt x="273" y="120"/>
                    </a:cubicBezTo>
                    <a:cubicBezTo>
                      <a:pt x="279" y="121"/>
                      <a:pt x="286" y="125"/>
                      <a:pt x="290" y="129"/>
                    </a:cubicBezTo>
                    <a:cubicBezTo>
                      <a:pt x="297" y="136"/>
                      <a:pt x="301" y="146"/>
                      <a:pt x="301" y="155"/>
                    </a:cubicBezTo>
                    <a:lnTo>
                      <a:pt x="300" y="295"/>
                    </a:lnTo>
                    <a:cubicBezTo>
                      <a:pt x="299" y="310"/>
                      <a:pt x="292" y="321"/>
                      <a:pt x="280" y="327"/>
                    </a:cubicBezTo>
                    <a:lnTo>
                      <a:pt x="280" y="436"/>
                    </a:lnTo>
                    <a:cubicBezTo>
                      <a:pt x="280" y="451"/>
                      <a:pt x="292" y="463"/>
                      <a:pt x="307" y="463"/>
                    </a:cubicBezTo>
                    <a:cubicBezTo>
                      <a:pt x="316" y="463"/>
                      <a:pt x="324" y="458"/>
                      <a:pt x="329" y="451"/>
                    </a:cubicBezTo>
                    <a:cubicBezTo>
                      <a:pt x="334" y="458"/>
                      <a:pt x="342" y="463"/>
                      <a:pt x="351" y="463"/>
                    </a:cubicBezTo>
                    <a:cubicBezTo>
                      <a:pt x="366" y="463"/>
                      <a:pt x="378" y="451"/>
                      <a:pt x="378" y="436"/>
                    </a:cubicBezTo>
                    <a:lnTo>
                      <a:pt x="378" y="284"/>
                    </a:lnTo>
                    <a:cubicBezTo>
                      <a:pt x="380" y="284"/>
                      <a:pt x="381" y="284"/>
                      <a:pt x="383" y="284"/>
                    </a:cubicBezTo>
                    <a:cubicBezTo>
                      <a:pt x="395" y="285"/>
                      <a:pt x="403" y="276"/>
                      <a:pt x="403" y="265"/>
                    </a:cubicBezTo>
                    <a:lnTo>
                      <a:pt x="405" y="140"/>
                    </a:lnTo>
                    <a:cubicBezTo>
                      <a:pt x="405" y="135"/>
                      <a:pt x="403" y="129"/>
                      <a:pt x="399" y="126"/>
                    </a:cubicBezTo>
                    <a:close/>
                    <a:moveTo>
                      <a:pt x="104" y="297"/>
                    </a:moveTo>
                    <a:lnTo>
                      <a:pt x="104" y="155"/>
                    </a:lnTo>
                    <a:cubicBezTo>
                      <a:pt x="104" y="138"/>
                      <a:pt x="116" y="123"/>
                      <a:pt x="132" y="120"/>
                    </a:cubicBezTo>
                    <a:cubicBezTo>
                      <a:pt x="132" y="120"/>
                      <a:pt x="131" y="120"/>
                      <a:pt x="131" y="120"/>
                    </a:cubicBezTo>
                    <a:lnTo>
                      <a:pt x="88" y="120"/>
                    </a:lnTo>
                    <a:lnTo>
                      <a:pt x="81" y="130"/>
                    </a:lnTo>
                    <a:lnTo>
                      <a:pt x="94" y="208"/>
                    </a:lnTo>
                    <a:lnTo>
                      <a:pt x="76" y="226"/>
                    </a:lnTo>
                    <a:lnTo>
                      <a:pt x="57" y="208"/>
                    </a:lnTo>
                    <a:lnTo>
                      <a:pt x="71" y="130"/>
                    </a:lnTo>
                    <a:lnTo>
                      <a:pt x="63" y="120"/>
                    </a:lnTo>
                    <a:lnTo>
                      <a:pt x="20" y="120"/>
                    </a:lnTo>
                    <a:cubicBezTo>
                      <a:pt x="9" y="120"/>
                      <a:pt x="0" y="129"/>
                      <a:pt x="0" y="140"/>
                    </a:cubicBezTo>
                    <a:lnTo>
                      <a:pt x="0" y="266"/>
                    </a:lnTo>
                    <a:cubicBezTo>
                      <a:pt x="0" y="277"/>
                      <a:pt x="9" y="286"/>
                      <a:pt x="20" y="286"/>
                    </a:cubicBezTo>
                    <a:cubicBezTo>
                      <a:pt x="22" y="286"/>
                      <a:pt x="25" y="286"/>
                      <a:pt x="27" y="285"/>
                    </a:cubicBezTo>
                    <a:lnTo>
                      <a:pt x="27" y="436"/>
                    </a:lnTo>
                    <a:cubicBezTo>
                      <a:pt x="27" y="451"/>
                      <a:pt x="39" y="463"/>
                      <a:pt x="53" y="463"/>
                    </a:cubicBezTo>
                    <a:cubicBezTo>
                      <a:pt x="63" y="463"/>
                      <a:pt x="71" y="458"/>
                      <a:pt x="76" y="451"/>
                    </a:cubicBezTo>
                    <a:cubicBezTo>
                      <a:pt x="80" y="458"/>
                      <a:pt x="89" y="463"/>
                      <a:pt x="98" y="463"/>
                    </a:cubicBezTo>
                    <a:cubicBezTo>
                      <a:pt x="113" y="463"/>
                      <a:pt x="125" y="451"/>
                      <a:pt x="125" y="436"/>
                    </a:cubicBezTo>
                    <a:lnTo>
                      <a:pt x="125" y="329"/>
                    </a:lnTo>
                    <a:cubicBezTo>
                      <a:pt x="112" y="324"/>
                      <a:pt x="104" y="311"/>
                      <a:pt x="104" y="297"/>
                    </a:cubicBezTo>
                    <a:close/>
                    <a:moveTo>
                      <a:pt x="281" y="139"/>
                    </a:moveTo>
                    <a:cubicBezTo>
                      <a:pt x="277" y="135"/>
                      <a:pt x="271" y="132"/>
                      <a:pt x="265" y="132"/>
                    </a:cubicBezTo>
                    <a:lnTo>
                      <a:pt x="216" y="132"/>
                    </a:lnTo>
                    <a:lnTo>
                      <a:pt x="208" y="144"/>
                    </a:lnTo>
                    <a:lnTo>
                      <a:pt x="223" y="232"/>
                    </a:lnTo>
                    <a:lnTo>
                      <a:pt x="202" y="252"/>
                    </a:lnTo>
                    <a:lnTo>
                      <a:pt x="181" y="232"/>
                    </a:lnTo>
                    <a:lnTo>
                      <a:pt x="197" y="144"/>
                    </a:lnTo>
                    <a:lnTo>
                      <a:pt x="188" y="132"/>
                    </a:lnTo>
                    <a:lnTo>
                      <a:pt x="140" y="132"/>
                    </a:lnTo>
                    <a:cubicBezTo>
                      <a:pt x="127" y="132"/>
                      <a:pt x="117" y="142"/>
                      <a:pt x="117" y="155"/>
                    </a:cubicBezTo>
                    <a:lnTo>
                      <a:pt x="117" y="297"/>
                    </a:lnTo>
                    <a:cubicBezTo>
                      <a:pt x="117" y="309"/>
                      <a:pt x="127" y="319"/>
                      <a:pt x="140" y="319"/>
                    </a:cubicBezTo>
                    <a:cubicBezTo>
                      <a:pt x="142" y="319"/>
                      <a:pt x="145" y="319"/>
                      <a:pt x="147" y="318"/>
                    </a:cubicBezTo>
                    <a:lnTo>
                      <a:pt x="147" y="489"/>
                    </a:lnTo>
                    <a:cubicBezTo>
                      <a:pt x="147" y="505"/>
                      <a:pt x="161" y="519"/>
                      <a:pt x="177" y="519"/>
                    </a:cubicBezTo>
                    <a:cubicBezTo>
                      <a:pt x="188" y="519"/>
                      <a:pt x="197" y="513"/>
                      <a:pt x="202" y="505"/>
                    </a:cubicBezTo>
                    <a:cubicBezTo>
                      <a:pt x="208" y="513"/>
                      <a:pt x="217" y="519"/>
                      <a:pt x="227" y="519"/>
                    </a:cubicBezTo>
                    <a:cubicBezTo>
                      <a:pt x="244" y="519"/>
                      <a:pt x="257" y="505"/>
                      <a:pt x="257" y="489"/>
                    </a:cubicBezTo>
                    <a:lnTo>
                      <a:pt x="257" y="317"/>
                    </a:lnTo>
                    <a:cubicBezTo>
                      <a:pt x="259" y="317"/>
                      <a:pt x="261" y="318"/>
                      <a:pt x="263" y="318"/>
                    </a:cubicBezTo>
                    <a:cubicBezTo>
                      <a:pt x="276" y="318"/>
                      <a:pt x="286" y="308"/>
                      <a:pt x="286" y="295"/>
                    </a:cubicBezTo>
                    <a:lnTo>
                      <a:pt x="287" y="155"/>
                    </a:lnTo>
                    <a:cubicBezTo>
                      <a:pt x="287" y="149"/>
                      <a:pt x="285" y="143"/>
                      <a:pt x="281" y="139"/>
                    </a:cubicBezTo>
                    <a:close/>
                  </a:path>
                </a:pathLst>
              </a:custGeom>
              <a:solidFill>
                <a:schemeClr val="accent1"/>
              </a:solidFill>
              <a:ln>
                <a:noFill/>
              </a:ln>
            </p:spPr>
            <p:txBody>
              <a:bodyPr anchor="ct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grpSp>
        <p:sp>
          <p:nvSpPr>
            <p:cNvPr id="36" name="íṥḻíḑê">
              <a:extLst>
                <a:ext uri="{FF2B5EF4-FFF2-40B4-BE49-F238E27FC236}">
                  <a16:creationId xmlns:a16="http://schemas.microsoft.com/office/drawing/2014/main" id="{9991AC64-BA13-421F-80CA-38B27A51532D}"/>
                </a:ext>
              </a:extLst>
            </p:cNvPr>
            <p:cNvSpPr txBox="1"/>
            <p:nvPr/>
          </p:nvSpPr>
          <p:spPr bwMode="auto">
            <a:xfrm>
              <a:off x="7506931" y="1356271"/>
              <a:ext cx="3982899" cy="3624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3200" b="1" dirty="0">
                  <a:latin typeface="方正粗黑宋简体" panose="02000000000000000000" pitchFamily="2" charset="-122"/>
                  <a:ea typeface="方正粗黑宋简体" panose="02000000000000000000" pitchFamily="2" charset="-122"/>
                </a:rPr>
                <a:t>一</a:t>
              </a:r>
              <a:r>
                <a:rPr lang="en-US" altLang="zh-CN" sz="3200" b="1" dirty="0">
                  <a:latin typeface="方正粗黑宋简体" panose="02000000000000000000" pitchFamily="2" charset="-122"/>
                  <a:ea typeface="方正粗黑宋简体" panose="02000000000000000000" pitchFamily="2" charset="-122"/>
                </a:rPr>
                <a:t>.</a:t>
              </a:r>
              <a:r>
                <a:rPr lang="zh-CN" altLang="en-US" sz="3200" b="1" dirty="0">
                  <a:latin typeface="方正粗黑宋简体" panose="02000000000000000000" pitchFamily="2" charset="-122"/>
                  <a:ea typeface="方正粗黑宋简体" panose="02000000000000000000" pitchFamily="2" charset="-122"/>
                </a:rPr>
                <a:t>工具方法</a:t>
              </a:r>
              <a:endParaRPr lang="en-US" altLang="zh-CN" sz="3200" b="1" dirty="0">
                <a:latin typeface="方正粗黑宋简体" panose="02000000000000000000" pitchFamily="2" charset="-122"/>
                <a:ea typeface="方正粗黑宋简体" panose="02000000000000000000" pitchFamily="2" charset="-122"/>
              </a:endParaRPr>
            </a:p>
          </p:txBody>
        </p:sp>
        <p:cxnSp>
          <p:nvCxnSpPr>
            <p:cNvPr id="14" name="直接连接符 13">
              <a:extLst>
                <a:ext uri="{FF2B5EF4-FFF2-40B4-BE49-F238E27FC236}">
                  <a16:creationId xmlns:a16="http://schemas.microsoft.com/office/drawing/2014/main" id="{CF4DA3A5-F1AD-4635-B203-B73D38F53FF8}"/>
                </a:ext>
              </a:extLst>
            </p:cNvPr>
            <p:cNvCxnSpPr>
              <a:cxnSpLocks/>
            </p:cNvCxnSpPr>
            <p:nvPr/>
          </p:nvCxnSpPr>
          <p:spPr>
            <a:xfrm>
              <a:off x="7457009" y="1718701"/>
              <a:ext cx="3982897"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4" name="ïṡḻïḑe">
              <a:extLst>
                <a:ext uri="{FF2B5EF4-FFF2-40B4-BE49-F238E27FC236}">
                  <a16:creationId xmlns:a16="http://schemas.microsoft.com/office/drawing/2014/main" id="{C6E5F18A-8106-4825-BEEC-BD20C2B382F3}"/>
                </a:ext>
              </a:extLst>
            </p:cNvPr>
            <p:cNvSpPr txBox="1"/>
            <p:nvPr/>
          </p:nvSpPr>
          <p:spPr bwMode="auto">
            <a:xfrm>
              <a:off x="7506937" y="3535353"/>
              <a:ext cx="4617484" cy="3624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3200" b="1" dirty="0">
                  <a:latin typeface="方正粗黑宋简体" panose="02000000000000000000" pitchFamily="2" charset="-122"/>
                  <a:ea typeface="方正粗黑宋简体" panose="02000000000000000000" pitchFamily="2" charset="-122"/>
                </a:rPr>
                <a:t>三</a:t>
              </a:r>
              <a:r>
                <a:rPr lang="en-US" altLang="zh-CN" sz="3200" b="1" dirty="0">
                  <a:latin typeface="方正粗黑宋简体" panose="02000000000000000000" pitchFamily="2" charset="-122"/>
                  <a:ea typeface="方正粗黑宋简体" panose="02000000000000000000" pitchFamily="2" charset="-122"/>
                </a:rPr>
                <a:t>.</a:t>
              </a:r>
              <a:r>
                <a:rPr lang="zh-CN" altLang="en-US" sz="3200" b="1" dirty="0">
                  <a:latin typeface="方正粗黑宋简体" panose="02000000000000000000" pitchFamily="2" charset="-122"/>
                  <a:ea typeface="方正粗黑宋简体" panose="02000000000000000000" pitchFamily="2" charset="-122"/>
                </a:rPr>
                <a:t>实现中的难点</a:t>
              </a:r>
              <a:endParaRPr lang="en-US" altLang="zh-CN" sz="3200" b="1" dirty="0">
                <a:latin typeface="方正粗黑宋简体" panose="02000000000000000000" pitchFamily="2" charset="-122"/>
                <a:ea typeface="方正粗黑宋简体" panose="02000000000000000000" pitchFamily="2" charset="-122"/>
              </a:endParaRPr>
            </a:p>
          </p:txBody>
        </p:sp>
        <p:cxnSp>
          <p:nvCxnSpPr>
            <p:cNvPr id="16" name="直接连接符 15">
              <a:extLst>
                <a:ext uri="{FF2B5EF4-FFF2-40B4-BE49-F238E27FC236}">
                  <a16:creationId xmlns:a16="http://schemas.microsoft.com/office/drawing/2014/main" id="{2B2B5B44-E96F-4EE1-B408-A86CDF21FD22}"/>
                </a:ext>
              </a:extLst>
            </p:cNvPr>
            <p:cNvCxnSpPr>
              <a:cxnSpLocks/>
            </p:cNvCxnSpPr>
            <p:nvPr/>
          </p:nvCxnSpPr>
          <p:spPr>
            <a:xfrm>
              <a:off x="7457009" y="4005064"/>
              <a:ext cx="3982897"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2" name="îṥḻîďè">
              <a:extLst>
                <a:ext uri="{FF2B5EF4-FFF2-40B4-BE49-F238E27FC236}">
                  <a16:creationId xmlns:a16="http://schemas.microsoft.com/office/drawing/2014/main" id="{181F96A5-8EFE-4190-90CF-942D2C92FD8C}"/>
                </a:ext>
              </a:extLst>
            </p:cNvPr>
            <p:cNvSpPr txBox="1"/>
            <p:nvPr/>
          </p:nvSpPr>
          <p:spPr bwMode="auto">
            <a:xfrm>
              <a:off x="7457007" y="5918227"/>
              <a:ext cx="3982899" cy="3624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3200" b="1" dirty="0">
                  <a:latin typeface="方正粗黑宋简体" panose="02000000000000000000" pitchFamily="2" charset="-122"/>
                  <a:ea typeface="方正粗黑宋简体" panose="02000000000000000000" pitchFamily="2" charset="-122"/>
                </a:rPr>
                <a:t>五</a:t>
              </a:r>
              <a:r>
                <a:rPr lang="en-US" altLang="zh-CN" sz="3200" b="1" dirty="0">
                  <a:latin typeface="方正粗黑宋简体" panose="02000000000000000000" pitchFamily="2" charset="-122"/>
                  <a:ea typeface="方正粗黑宋简体" panose="02000000000000000000" pitchFamily="2" charset="-122"/>
                </a:rPr>
                <a:t>.</a:t>
              </a:r>
              <a:r>
                <a:rPr lang="zh-CN" altLang="en-US" sz="3200" b="1" dirty="0">
                  <a:latin typeface="方正粗黑宋简体" panose="02000000000000000000" pitchFamily="2" charset="-122"/>
                  <a:ea typeface="方正粗黑宋简体" panose="02000000000000000000" pitchFamily="2" charset="-122"/>
                </a:rPr>
                <a:t>实验与分析</a:t>
              </a:r>
              <a:endParaRPr lang="en-US" altLang="zh-CN" sz="3200" b="1" dirty="0">
                <a:latin typeface="方正粗黑宋简体" panose="02000000000000000000" pitchFamily="2" charset="-122"/>
                <a:ea typeface="方正粗黑宋简体" panose="02000000000000000000" pitchFamily="2" charset="-122"/>
              </a:endParaRPr>
            </a:p>
          </p:txBody>
        </p:sp>
        <p:cxnSp>
          <p:nvCxnSpPr>
            <p:cNvPr id="19" name="直接连接符 18">
              <a:extLst>
                <a:ext uri="{FF2B5EF4-FFF2-40B4-BE49-F238E27FC236}">
                  <a16:creationId xmlns:a16="http://schemas.microsoft.com/office/drawing/2014/main" id="{90EFCBE8-D979-4C80-AF24-FAADCBE41453}"/>
                </a:ext>
              </a:extLst>
            </p:cNvPr>
            <p:cNvCxnSpPr>
              <a:cxnSpLocks/>
            </p:cNvCxnSpPr>
            <p:nvPr/>
          </p:nvCxnSpPr>
          <p:spPr>
            <a:xfrm>
              <a:off x="7536001" y="5229200"/>
              <a:ext cx="3982897"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20" name="iś1íḑê">
              <a:extLst>
                <a:ext uri="{FF2B5EF4-FFF2-40B4-BE49-F238E27FC236}">
                  <a16:creationId xmlns:a16="http://schemas.microsoft.com/office/drawing/2014/main" id="{4BCCE2E6-6E4F-4DD1-8D91-7826ABE20CB1}"/>
                </a:ext>
              </a:extLst>
            </p:cNvPr>
            <p:cNvGrpSpPr/>
            <p:nvPr/>
          </p:nvGrpSpPr>
          <p:grpSpPr>
            <a:xfrm>
              <a:off x="6801115" y="3392469"/>
              <a:ext cx="533638" cy="533636"/>
              <a:chOff x="6768627" y="2736234"/>
              <a:chExt cx="771525" cy="771525"/>
            </a:xfrm>
          </p:grpSpPr>
          <p:sp>
            <p:nvSpPr>
              <p:cNvPr id="27" name="îṡlîḋe">
                <a:extLst>
                  <a:ext uri="{FF2B5EF4-FFF2-40B4-BE49-F238E27FC236}">
                    <a16:creationId xmlns:a16="http://schemas.microsoft.com/office/drawing/2014/main" id="{B1626601-E4BF-4A43-B256-1157707971A0}"/>
                  </a:ext>
                </a:extLst>
              </p:cNvPr>
              <p:cNvSpPr/>
              <p:nvPr/>
            </p:nvSpPr>
            <p:spPr>
              <a:xfrm rot="10800000" flipV="1">
                <a:off x="6768627" y="2736234"/>
                <a:ext cx="771525" cy="771525"/>
              </a:xfrm>
              <a:prstGeom prst="ellipse">
                <a:avLst/>
              </a:prstGeom>
              <a:solidFill>
                <a:schemeClr val="bg1">
                  <a:lumMod val="9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a:p>
            </p:txBody>
          </p:sp>
          <p:sp>
            <p:nvSpPr>
              <p:cNvPr id="28" name="is1íḓé">
                <a:extLst>
                  <a:ext uri="{FF2B5EF4-FFF2-40B4-BE49-F238E27FC236}">
                    <a16:creationId xmlns:a16="http://schemas.microsoft.com/office/drawing/2014/main" id="{39E79F92-C028-44A7-8D0F-95D7ACDA3330}"/>
                  </a:ext>
                </a:extLst>
              </p:cNvPr>
              <p:cNvSpPr/>
              <p:nvPr/>
            </p:nvSpPr>
            <p:spPr bwMode="auto">
              <a:xfrm>
                <a:off x="6971963" y="2921626"/>
                <a:ext cx="313175" cy="400739"/>
              </a:xfrm>
              <a:custGeom>
                <a:avLst/>
                <a:gdLst>
                  <a:gd name="T0" fmla="*/ 202 w 405"/>
                  <a:gd name="T1" fmla="*/ 0 h 519"/>
                  <a:gd name="T2" fmla="*/ 202 w 405"/>
                  <a:gd name="T3" fmla="*/ 117 h 519"/>
                  <a:gd name="T4" fmla="*/ 76 w 405"/>
                  <a:gd name="T5" fmla="*/ 106 h 519"/>
                  <a:gd name="T6" fmla="*/ 76 w 405"/>
                  <a:gd name="T7" fmla="*/ 2 h 519"/>
                  <a:gd name="T8" fmla="*/ 76 w 405"/>
                  <a:gd name="T9" fmla="*/ 106 h 519"/>
                  <a:gd name="T10" fmla="*/ 375 w 405"/>
                  <a:gd name="T11" fmla="*/ 46 h 519"/>
                  <a:gd name="T12" fmla="*/ 284 w 405"/>
                  <a:gd name="T13" fmla="*/ 46 h 519"/>
                  <a:gd name="T14" fmla="*/ 399 w 405"/>
                  <a:gd name="T15" fmla="*/ 126 h 519"/>
                  <a:gd name="T16" fmla="*/ 341 w 405"/>
                  <a:gd name="T17" fmla="*/ 120 h 519"/>
                  <a:gd name="T18" fmla="*/ 348 w 405"/>
                  <a:gd name="T19" fmla="*/ 208 h 519"/>
                  <a:gd name="T20" fmla="*/ 310 w 405"/>
                  <a:gd name="T21" fmla="*/ 208 h 519"/>
                  <a:gd name="T22" fmla="*/ 317 w 405"/>
                  <a:gd name="T23" fmla="*/ 120 h 519"/>
                  <a:gd name="T24" fmla="*/ 273 w 405"/>
                  <a:gd name="T25" fmla="*/ 120 h 519"/>
                  <a:gd name="T26" fmla="*/ 301 w 405"/>
                  <a:gd name="T27" fmla="*/ 155 h 519"/>
                  <a:gd name="T28" fmla="*/ 280 w 405"/>
                  <a:gd name="T29" fmla="*/ 327 h 519"/>
                  <a:gd name="T30" fmla="*/ 307 w 405"/>
                  <a:gd name="T31" fmla="*/ 463 h 519"/>
                  <a:gd name="T32" fmla="*/ 351 w 405"/>
                  <a:gd name="T33" fmla="*/ 463 h 519"/>
                  <a:gd name="T34" fmla="*/ 378 w 405"/>
                  <a:gd name="T35" fmla="*/ 284 h 519"/>
                  <a:gd name="T36" fmla="*/ 403 w 405"/>
                  <a:gd name="T37" fmla="*/ 265 h 519"/>
                  <a:gd name="T38" fmla="*/ 399 w 405"/>
                  <a:gd name="T39" fmla="*/ 126 h 519"/>
                  <a:gd name="T40" fmla="*/ 104 w 405"/>
                  <a:gd name="T41" fmla="*/ 155 h 519"/>
                  <a:gd name="T42" fmla="*/ 131 w 405"/>
                  <a:gd name="T43" fmla="*/ 120 h 519"/>
                  <a:gd name="T44" fmla="*/ 81 w 405"/>
                  <a:gd name="T45" fmla="*/ 130 h 519"/>
                  <a:gd name="T46" fmla="*/ 76 w 405"/>
                  <a:gd name="T47" fmla="*/ 226 h 519"/>
                  <a:gd name="T48" fmla="*/ 71 w 405"/>
                  <a:gd name="T49" fmla="*/ 130 h 519"/>
                  <a:gd name="T50" fmla="*/ 20 w 405"/>
                  <a:gd name="T51" fmla="*/ 120 h 519"/>
                  <a:gd name="T52" fmla="*/ 0 w 405"/>
                  <a:gd name="T53" fmla="*/ 266 h 519"/>
                  <a:gd name="T54" fmla="*/ 27 w 405"/>
                  <a:gd name="T55" fmla="*/ 285 h 519"/>
                  <a:gd name="T56" fmla="*/ 53 w 405"/>
                  <a:gd name="T57" fmla="*/ 463 h 519"/>
                  <a:gd name="T58" fmla="*/ 98 w 405"/>
                  <a:gd name="T59" fmla="*/ 463 h 519"/>
                  <a:gd name="T60" fmla="*/ 125 w 405"/>
                  <a:gd name="T61" fmla="*/ 329 h 519"/>
                  <a:gd name="T62" fmla="*/ 281 w 405"/>
                  <a:gd name="T63" fmla="*/ 139 h 519"/>
                  <a:gd name="T64" fmla="*/ 216 w 405"/>
                  <a:gd name="T65" fmla="*/ 132 h 519"/>
                  <a:gd name="T66" fmla="*/ 223 w 405"/>
                  <a:gd name="T67" fmla="*/ 232 h 519"/>
                  <a:gd name="T68" fmla="*/ 181 w 405"/>
                  <a:gd name="T69" fmla="*/ 232 h 519"/>
                  <a:gd name="T70" fmla="*/ 188 w 405"/>
                  <a:gd name="T71" fmla="*/ 132 h 519"/>
                  <a:gd name="T72" fmla="*/ 117 w 405"/>
                  <a:gd name="T73" fmla="*/ 155 h 519"/>
                  <a:gd name="T74" fmla="*/ 140 w 405"/>
                  <a:gd name="T75" fmla="*/ 319 h 519"/>
                  <a:gd name="T76" fmla="*/ 147 w 405"/>
                  <a:gd name="T77" fmla="*/ 489 h 519"/>
                  <a:gd name="T78" fmla="*/ 202 w 405"/>
                  <a:gd name="T79" fmla="*/ 505 h 519"/>
                  <a:gd name="T80" fmla="*/ 257 w 405"/>
                  <a:gd name="T81" fmla="*/ 489 h 519"/>
                  <a:gd name="T82" fmla="*/ 263 w 405"/>
                  <a:gd name="T83" fmla="*/ 318 h 519"/>
                  <a:gd name="T84" fmla="*/ 287 w 405"/>
                  <a:gd name="T85" fmla="*/ 15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5" h="519">
                    <a:moveTo>
                      <a:pt x="151" y="49"/>
                    </a:moveTo>
                    <a:cubicBezTo>
                      <a:pt x="151" y="17"/>
                      <a:pt x="174" y="0"/>
                      <a:pt x="202" y="0"/>
                    </a:cubicBezTo>
                    <a:cubicBezTo>
                      <a:pt x="231" y="0"/>
                      <a:pt x="254" y="17"/>
                      <a:pt x="254" y="49"/>
                    </a:cubicBezTo>
                    <a:cubicBezTo>
                      <a:pt x="254" y="82"/>
                      <a:pt x="231" y="117"/>
                      <a:pt x="202" y="117"/>
                    </a:cubicBezTo>
                    <a:cubicBezTo>
                      <a:pt x="174" y="117"/>
                      <a:pt x="151" y="82"/>
                      <a:pt x="151" y="49"/>
                    </a:cubicBezTo>
                    <a:close/>
                    <a:moveTo>
                      <a:pt x="76" y="106"/>
                    </a:moveTo>
                    <a:cubicBezTo>
                      <a:pt x="101" y="106"/>
                      <a:pt x="121" y="75"/>
                      <a:pt x="121" y="46"/>
                    </a:cubicBezTo>
                    <a:cubicBezTo>
                      <a:pt x="121" y="18"/>
                      <a:pt x="101" y="2"/>
                      <a:pt x="76" y="2"/>
                    </a:cubicBezTo>
                    <a:cubicBezTo>
                      <a:pt x="51" y="2"/>
                      <a:pt x="30" y="18"/>
                      <a:pt x="30" y="46"/>
                    </a:cubicBezTo>
                    <a:cubicBezTo>
                      <a:pt x="30" y="75"/>
                      <a:pt x="51" y="106"/>
                      <a:pt x="76" y="106"/>
                    </a:cubicBezTo>
                    <a:close/>
                    <a:moveTo>
                      <a:pt x="329" y="106"/>
                    </a:moveTo>
                    <a:cubicBezTo>
                      <a:pt x="354" y="106"/>
                      <a:pt x="375" y="75"/>
                      <a:pt x="375" y="46"/>
                    </a:cubicBezTo>
                    <a:cubicBezTo>
                      <a:pt x="375" y="18"/>
                      <a:pt x="354" y="2"/>
                      <a:pt x="329" y="2"/>
                    </a:cubicBezTo>
                    <a:cubicBezTo>
                      <a:pt x="304" y="2"/>
                      <a:pt x="284" y="18"/>
                      <a:pt x="284" y="46"/>
                    </a:cubicBezTo>
                    <a:cubicBezTo>
                      <a:pt x="284" y="75"/>
                      <a:pt x="304" y="106"/>
                      <a:pt x="329" y="106"/>
                    </a:cubicBezTo>
                    <a:close/>
                    <a:moveTo>
                      <a:pt x="399" y="126"/>
                    </a:moveTo>
                    <a:cubicBezTo>
                      <a:pt x="395" y="122"/>
                      <a:pt x="390" y="120"/>
                      <a:pt x="385" y="120"/>
                    </a:cubicBezTo>
                    <a:lnTo>
                      <a:pt x="341" y="120"/>
                    </a:lnTo>
                    <a:lnTo>
                      <a:pt x="334" y="130"/>
                    </a:lnTo>
                    <a:lnTo>
                      <a:pt x="348" y="208"/>
                    </a:lnTo>
                    <a:lnTo>
                      <a:pt x="329" y="226"/>
                    </a:lnTo>
                    <a:lnTo>
                      <a:pt x="310" y="208"/>
                    </a:lnTo>
                    <a:lnTo>
                      <a:pt x="324" y="130"/>
                    </a:lnTo>
                    <a:lnTo>
                      <a:pt x="317" y="120"/>
                    </a:lnTo>
                    <a:lnTo>
                      <a:pt x="274" y="120"/>
                    </a:lnTo>
                    <a:cubicBezTo>
                      <a:pt x="273" y="120"/>
                      <a:pt x="273" y="120"/>
                      <a:pt x="273" y="120"/>
                    </a:cubicBezTo>
                    <a:cubicBezTo>
                      <a:pt x="279" y="121"/>
                      <a:pt x="286" y="125"/>
                      <a:pt x="290" y="129"/>
                    </a:cubicBezTo>
                    <a:cubicBezTo>
                      <a:pt x="297" y="136"/>
                      <a:pt x="301" y="146"/>
                      <a:pt x="301" y="155"/>
                    </a:cubicBezTo>
                    <a:lnTo>
                      <a:pt x="300" y="295"/>
                    </a:lnTo>
                    <a:cubicBezTo>
                      <a:pt x="299" y="310"/>
                      <a:pt x="292" y="321"/>
                      <a:pt x="280" y="327"/>
                    </a:cubicBezTo>
                    <a:lnTo>
                      <a:pt x="280" y="436"/>
                    </a:lnTo>
                    <a:cubicBezTo>
                      <a:pt x="280" y="451"/>
                      <a:pt x="292" y="463"/>
                      <a:pt x="307" y="463"/>
                    </a:cubicBezTo>
                    <a:cubicBezTo>
                      <a:pt x="316" y="463"/>
                      <a:pt x="324" y="458"/>
                      <a:pt x="329" y="451"/>
                    </a:cubicBezTo>
                    <a:cubicBezTo>
                      <a:pt x="334" y="458"/>
                      <a:pt x="342" y="463"/>
                      <a:pt x="351" y="463"/>
                    </a:cubicBezTo>
                    <a:cubicBezTo>
                      <a:pt x="366" y="463"/>
                      <a:pt x="378" y="451"/>
                      <a:pt x="378" y="436"/>
                    </a:cubicBezTo>
                    <a:lnTo>
                      <a:pt x="378" y="284"/>
                    </a:lnTo>
                    <a:cubicBezTo>
                      <a:pt x="380" y="284"/>
                      <a:pt x="381" y="284"/>
                      <a:pt x="383" y="284"/>
                    </a:cubicBezTo>
                    <a:cubicBezTo>
                      <a:pt x="395" y="285"/>
                      <a:pt x="403" y="276"/>
                      <a:pt x="403" y="265"/>
                    </a:cubicBezTo>
                    <a:lnTo>
                      <a:pt x="405" y="140"/>
                    </a:lnTo>
                    <a:cubicBezTo>
                      <a:pt x="405" y="135"/>
                      <a:pt x="403" y="129"/>
                      <a:pt x="399" y="126"/>
                    </a:cubicBezTo>
                    <a:close/>
                    <a:moveTo>
                      <a:pt x="104" y="297"/>
                    </a:moveTo>
                    <a:lnTo>
                      <a:pt x="104" y="155"/>
                    </a:lnTo>
                    <a:cubicBezTo>
                      <a:pt x="104" y="138"/>
                      <a:pt x="116" y="123"/>
                      <a:pt x="132" y="120"/>
                    </a:cubicBezTo>
                    <a:cubicBezTo>
                      <a:pt x="132" y="120"/>
                      <a:pt x="131" y="120"/>
                      <a:pt x="131" y="120"/>
                    </a:cubicBezTo>
                    <a:lnTo>
                      <a:pt x="88" y="120"/>
                    </a:lnTo>
                    <a:lnTo>
                      <a:pt x="81" y="130"/>
                    </a:lnTo>
                    <a:lnTo>
                      <a:pt x="94" y="208"/>
                    </a:lnTo>
                    <a:lnTo>
                      <a:pt x="76" y="226"/>
                    </a:lnTo>
                    <a:lnTo>
                      <a:pt x="57" y="208"/>
                    </a:lnTo>
                    <a:lnTo>
                      <a:pt x="71" y="130"/>
                    </a:lnTo>
                    <a:lnTo>
                      <a:pt x="63" y="120"/>
                    </a:lnTo>
                    <a:lnTo>
                      <a:pt x="20" y="120"/>
                    </a:lnTo>
                    <a:cubicBezTo>
                      <a:pt x="9" y="120"/>
                      <a:pt x="0" y="129"/>
                      <a:pt x="0" y="140"/>
                    </a:cubicBezTo>
                    <a:lnTo>
                      <a:pt x="0" y="266"/>
                    </a:lnTo>
                    <a:cubicBezTo>
                      <a:pt x="0" y="277"/>
                      <a:pt x="9" y="286"/>
                      <a:pt x="20" y="286"/>
                    </a:cubicBezTo>
                    <a:cubicBezTo>
                      <a:pt x="22" y="286"/>
                      <a:pt x="25" y="286"/>
                      <a:pt x="27" y="285"/>
                    </a:cubicBezTo>
                    <a:lnTo>
                      <a:pt x="27" y="436"/>
                    </a:lnTo>
                    <a:cubicBezTo>
                      <a:pt x="27" y="451"/>
                      <a:pt x="39" y="463"/>
                      <a:pt x="53" y="463"/>
                    </a:cubicBezTo>
                    <a:cubicBezTo>
                      <a:pt x="63" y="463"/>
                      <a:pt x="71" y="458"/>
                      <a:pt x="76" y="451"/>
                    </a:cubicBezTo>
                    <a:cubicBezTo>
                      <a:pt x="80" y="458"/>
                      <a:pt x="89" y="463"/>
                      <a:pt x="98" y="463"/>
                    </a:cubicBezTo>
                    <a:cubicBezTo>
                      <a:pt x="113" y="463"/>
                      <a:pt x="125" y="451"/>
                      <a:pt x="125" y="436"/>
                    </a:cubicBezTo>
                    <a:lnTo>
                      <a:pt x="125" y="329"/>
                    </a:lnTo>
                    <a:cubicBezTo>
                      <a:pt x="112" y="324"/>
                      <a:pt x="104" y="311"/>
                      <a:pt x="104" y="297"/>
                    </a:cubicBezTo>
                    <a:close/>
                    <a:moveTo>
                      <a:pt x="281" y="139"/>
                    </a:moveTo>
                    <a:cubicBezTo>
                      <a:pt x="277" y="135"/>
                      <a:pt x="271" y="132"/>
                      <a:pt x="265" y="132"/>
                    </a:cubicBezTo>
                    <a:lnTo>
                      <a:pt x="216" y="132"/>
                    </a:lnTo>
                    <a:lnTo>
                      <a:pt x="208" y="144"/>
                    </a:lnTo>
                    <a:lnTo>
                      <a:pt x="223" y="232"/>
                    </a:lnTo>
                    <a:lnTo>
                      <a:pt x="202" y="252"/>
                    </a:lnTo>
                    <a:lnTo>
                      <a:pt x="181" y="232"/>
                    </a:lnTo>
                    <a:lnTo>
                      <a:pt x="197" y="144"/>
                    </a:lnTo>
                    <a:lnTo>
                      <a:pt x="188" y="132"/>
                    </a:lnTo>
                    <a:lnTo>
                      <a:pt x="140" y="132"/>
                    </a:lnTo>
                    <a:cubicBezTo>
                      <a:pt x="127" y="132"/>
                      <a:pt x="117" y="142"/>
                      <a:pt x="117" y="155"/>
                    </a:cubicBezTo>
                    <a:lnTo>
                      <a:pt x="117" y="297"/>
                    </a:lnTo>
                    <a:cubicBezTo>
                      <a:pt x="117" y="309"/>
                      <a:pt x="127" y="319"/>
                      <a:pt x="140" y="319"/>
                    </a:cubicBezTo>
                    <a:cubicBezTo>
                      <a:pt x="142" y="319"/>
                      <a:pt x="145" y="319"/>
                      <a:pt x="147" y="318"/>
                    </a:cubicBezTo>
                    <a:lnTo>
                      <a:pt x="147" y="489"/>
                    </a:lnTo>
                    <a:cubicBezTo>
                      <a:pt x="147" y="505"/>
                      <a:pt x="161" y="519"/>
                      <a:pt x="177" y="519"/>
                    </a:cubicBezTo>
                    <a:cubicBezTo>
                      <a:pt x="188" y="519"/>
                      <a:pt x="197" y="513"/>
                      <a:pt x="202" y="505"/>
                    </a:cubicBezTo>
                    <a:cubicBezTo>
                      <a:pt x="208" y="513"/>
                      <a:pt x="217" y="519"/>
                      <a:pt x="227" y="519"/>
                    </a:cubicBezTo>
                    <a:cubicBezTo>
                      <a:pt x="244" y="519"/>
                      <a:pt x="257" y="505"/>
                      <a:pt x="257" y="489"/>
                    </a:cubicBezTo>
                    <a:lnTo>
                      <a:pt x="257" y="317"/>
                    </a:lnTo>
                    <a:cubicBezTo>
                      <a:pt x="259" y="317"/>
                      <a:pt x="261" y="318"/>
                      <a:pt x="263" y="318"/>
                    </a:cubicBezTo>
                    <a:cubicBezTo>
                      <a:pt x="276" y="318"/>
                      <a:pt x="286" y="308"/>
                      <a:pt x="286" y="295"/>
                    </a:cubicBezTo>
                    <a:lnTo>
                      <a:pt x="287" y="155"/>
                    </a:lnTo>
                    <a:cubicBezTo>
                      <a:pt x="287" y="149"/>
                      <a:pt x="285" y="143"/>
                      <a:pt x="281" y="139"/>
                    </a:cubicBezTo>
                    <a:close/>
                  </a:path>
                </a:pathLst>
              </a:custGeom>
              <a:solidFill>
                <a:schemeClr val="accent1"/>
              </a:solidFill>
              <a:ln>
                <a:noFill/>
              </a:ln>
            </p:spPr>
            <p:txBody>
              <a:bodyPr anchor="ct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dirty="0"/>
              </a:p>
            </p:txBody>
          </p:sp>
        </p:grpSp>
        <p:grpSp>
          <p:nvGrpSpPr>
            <p:cNvPr id="21" name="î$1îďè">
              <a:extLst>
                <a:ext uri="{FF2B5EF4-FFF2-40B4-BE49-F238E27FC236}">
                  <a16:creationId xmlns:a16="http://schemas.microsoft.com/office/drawing/2014/main" id="{592AEAC7-510F-4475-BDA7-EA9B361874F2}"/>
                </a:ext>
              </a:extLst>
            </p:cNvPr>
            <p:cNvGrpSpPr/>
            <p:nvPr/>
          </p:nvGrpSpPr>
          <p:grpSpPr>
            <a:xfrm>
              <a:off x="6764532" y="4516938"/>
              <a:ext cx="533638" cy="533636"/>
              <a:chOff x="6715736" y="3121997"/>
              <a:chExt cx="771525" cy="771525"/>
            </a:xfrm>
          </p:grpSpPr>
          <p:sp>
            <p:nvSpPr>
              <p:cNvPr id="25" name="iṩḷîḓe">
                <a:extLst>
                  <a:ext uri="{FF2B5EF4-FFF2-40B4-BE49-F238E27FC236}">
                    <a16:creationId xmlns:a16="http://schemas.microsoft.com/office/drawing/2014/main" id="{8CEC46FE-F655-48F5-8420-19190C20941D}"/>
                  </a:ext>
                </a:extLst>
              </p:cNvPr>
              <p:cNvSpPr/>
              <p:nvPr/>
            </p:nvSpPr>
            <p:spPr>
              <a:xfrm rot="10800000" flipV="1">
                <a:off x="6715736" y="3121997"/>
                <a:ext cx="771525" cy="771525"/>
              </a:xfrm>
              <a:prstGeom prst="ellipse">
                <a:avLst/>
              </a:prstGeom>
              <a:solidFill>
                <a:schemeClr val="bg1">
                  <a:lumMod val="9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a:p>
            </p:txBody>
          </p:sp>
          <p:sp>
            <p:nvSpPr>
              <p:cNvPr id="26" name="ïṧľidé">
                <a:extLst>
                  <a:ext uri="{FF2B5EF4-FFF2-40B4-BE49-F238E27FC236}">
                    <a16:creationId xmlns:a16="http://schemas.microsoft.com/office/drawing/2014/main" id="{0D8869F9-4137-4BE8-9FBE-277ED9A9A615}"/>
                  </a:ext>
                </a:extLst>
              </p:cNvPr>
              <p:cNvSpPr/>
              <p:nvPr/>
            </p:nvSpPr>
            <p:spPr bwMode="auto">
              <a:xfrm>
                <a:off x="6944909" y="3307389"/>
                <a:ext cx="313175" cy="400739"/>
              </a:xfrm>
              <a:custGeom>
                <a:avLst/>
                <a:gdLst>
                  <a:gd name="T0" fmla="*/ 202 w 405"/>
                  <a:gd name="T1" fmla="*/ 0 h 519"/>
                  <a:gd name="T2" fmla="*/ 202 w 405"/>
                  <a:gd name="T3" fmla="*/ 117 h 519"/>
                  <a:gd name="T4" fmla="*/ 76 w 405"/>
                  <a:gd name="T5" fmla="*/ 106 h 519"/>
                  <a:gd name="T6" fmla="*/ 76 w 405"/>
                  <a:gd name="T7" fmla="*/ 2 h 519"/>
                  <a:gd name="T8" fmla="*/ 76 w 405"/>
                  <a:gd name="T9" fmla="*/ 106 h 519"/>
                  <a:gd name="T10" fmla="*/ 375 w 405"/>
                  <a:gd name="T11" fmla="*/ 46 h 519"/>
                  <a:gd name="T12" fmla="*/ 284 w 405"/>
                  <a:gd name="T13" fmla="*/ 46 h 519"/>
                  <a:gd name="T14" fmla="*/ 399 w 405"/>
                  <a:gd name="T15" fmla="*/ 126 h 519"/>
                  <a:gd name="T16" fmla="*/ 341 w 405"/>
                  <a:gd name="T17" fmla="*/ 120 h 519"/>
                  <a:gd name="T18" fmla="*/ 348 w 405"/>
                  <a:gd name="T19" fmla="*/ 208 h 519"/>
                  <a:gd name="T20" fmla="*/ 310 w 405"/>
                  <a:gd name="T21" fmla="*/ 208 h 519"/>
                  <a:gd name="T22" fmla="*/ 317 w 405"/>
                  <a:gd name="T23" fmla="*/ 120 h 519"/>
                  <a:gd name="T24" fmla="*/ 273 w 405"/>
                  <a:gd name="T25" fmla="*/ 120 h 519"/>
                  <a:gd name="T26" fmla="*/ 301 w 405"/>
                  <a:gd name="T27" fmla="*/ 155 h 519"/>
                  <a:gd name="T28" fmla="*/ 280 w 405"/>
                  <a:gd name="T29" fmla="*/ 327 h 519"/>
                  <a:gd name="T30" fmla="*/ 307 w 405"/>
                  <a:gd name="T31" fmla="*/ 463 h 519"/>
                  <a:gd name="T32" fmla="*/ 351 w 405"/>
                  <a:gd name="T33" fmla="*/ 463 h 519"/>
                  <a:gd name="T34" fmla="*/ 378 w 405"/>
                  <a:gd name="T35" fmla="*/ 284 h 519"/>
                  <a:gd name="T36" fmla="*/ 403 w 405"/>
                  <a:gd name="T37" fmla="*/ 265 h 519"/>
                  <a:gd name="T38" fmla="*/ 399 w 405"/>
                  <a:gd name="T39" fmla="*/ 126 h 519"/>
                  <a:gd name="T40" fmla="*/ 104 w 405"/>
                  <a:gd name="T41" fmla="*/ 155 h 519"/>
                  <a:gd name="T42" fmla="*/ 131 w 405"/>
                  <a:gd name="T43" fmla="*/ 120 h 519"/>
                  <a:gd name="T44" fmla="*/ 81 w 405"/>
                  <a:gd name="T45" fmla="*/ 130 h 519"/>
                  <a:gd name="T46" fmla="*/ 76 w 405"/>
                  <a:gd name="T47" fmla="*/ 226 h 519"/>
                  <a:gd name="T48" fmla="*/ 71 w 405"/>
                  <a:gd name="T49" fmla="*/ 130 h 519"/>
                  <a:gd name="T50" fmla="*/ 20 w 405"/>
                  <a:gd name="T51" fmla="*/ 120 h 519"/>
                  <a:gd name="T52" fmla="*/ 0 w 405"/>
                  <a:gd name="T53" fmla="*/ 266 h 519"/>
                  <a:gd name="T54" fmla="*/ 27 w 405"/>
                  <a:gd name="T55" fmla="*/ 285 h 519"/>
                  <a:gd name="T56" fmla="*/ 53 w 405"/>
                  <a:gd name="T57" fmla="*/ 463 h 519"/>
                  <a:gd name="T58" fmla="*/ 98 w 405"/>
                  <a:gd name="T59" fmla="*/ 463 h 519"/>
                  <a:gd name="T60" fmla="*/ 125 w 405"/>
                  <a:gd name="T61" fmla="*/ 329 h 519"/>
                  <a:gd name="T62" fmla="*/ 281 w 405"/>
                  <a:gd name="T63" fmla="*/ 139 h 519"/>
                  <a:gd name="T64" fmla="*/ 216 w 405"/>
                  <a:gd name="T65" fmla="*/ 132 h 519"/>
                  <a:gd name="T66" fmla="*/ 223 w 405"/>
                  <a:gd name="T67" fmla="*/ 232 h 519"/>
                  <a:gd name="T68" fmla="*/ 181 w 405"/>
                  <a:gd name="T69" fmla="*/ 232 h 519"/>
                  <a:gd name="T70" fmla="*/ 188 w 405"/>
                  <a:gd name="T71" fmla="*/ 132 h 519"/>
                  <a:gd name="T72" fmla="*/ 117 w 405"/>
                  <a:gd name="T73" fmla="*/ 155 h 519"/>
                  <a:gd name="T74" fmla="*/ 140 w 405"/>
                  <a:gd name="T75" fmla="*/ 319 h 519"/>
                  <a:gd name="T76" fmla="*/ 147 w 405"/>
                  <a:gd name="T77" fmla="*/ 489 h 519"/>
                  <a:gd name="T78" fmla="*/ 202 w 405"/>
                  <a:gd name="T79" fmla="*/ 505 h 519"/>
                  <a:gd name="T80" fmla="*/ 257 w 405"/>
                  <a:gd name="T81" fmla="*/ 489 h 519"/>
                  <a:gd name="T82" fmla="*/ 263 w 405"/>
                  <a:gd name="T83" fmla="*/ 318 h 519"/>
                  <a:gd name="T84" fmla="*/ 287 w 405"/>
                  <a:gd name="T85" fmla="*/ 15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5" h="519">
                    <a:moveTo>
                      <a:pt x="151" y="49"/>
                    </a:moveTo>
                    <a:cubicBezTo>
                      <a:pt x="151" y="17"/>
                      <a:pt x="174" y="0"/>
                      <a:pt x="202" y="0"/>
                    </a:cubicBezTo>
                    <a:cubicBezTo>
                      <a:pt x="231" y="0"/>
                      <a:pt x="254" y="17"/>
                      <a:pt x="254" y="49"/>
                    </a:cubicBezTo>
                    <a:cubicBezTo>
                      <a:pt x="254" y="82"/>
                      <a:pt x="231" y="117"/>
                      <a:pt x="202" y="117"/>
                    </a:cubicBezTo>
                    <a:cubicBezTo>
                      <a:pt x="174" y="117"/>
                      <a:pt x="151" y="82"/>
                      <a:pt x="151" y="49"/>
                    </a:cubicBezTo>
                    <a:close/>
                    <a:moveTo>
                      <a:pt x="76" y="106"/>
                    </a:moveTo>
                    <a:cubicBezTo>
                      <a:pt x="101" y="106"/>
                      <a:pt x="121" y="75"/>
                      <a:pt x="121" y="46"/>
                    </a:cubicBezTo>
                    <a:cubicBezTo>
                      <a:pt x="121" y="18"/>
                      <a:pt x="101" y="2"/>
                      <a:pt x="76" y="2"/>
                    </a:cubicBezTo>
                    <a:cubicBezTo>
                      <a:pt x="51" y="2"/>
                      <a:pt x="30" y="18"/>
                      <a:pt x="30" y="46"/>
                    </a:cubicBezTo>
                    <a:cubicBezTo>
                      <a:pt x="30" y="75"/>
                      <a:pt x="51" y="106"/>
                      <a:pt x="76" y="106"/>
                    </a:cubicBezTo>
                    <a:close/>
                    <a:moveTo>
                      <a:pt x="329" y="106"/>
                    </a:moveTo>
                    <a:cubicBezTo>
                      <a:pt x="354" y="106"/>
                      <a:pt x="375" y="75"/>
                      <a:pt x="375" y="46"/>
                    </a:cubicBezTo>
                    <a:cubicBezTo>
                      <a:pt x="375" y="18"/>
                      <a:pt x="354" y="2"/>
                      <a:pt x="329" y="2"/>
                    </a:cubicBezTo>
                    <a:cubicBezTo>
                      <a:pt x="304" y="2"/>
                      <a:pt x="284" y="18"/>
                      <a:pt x="284" y="46"/>
                    </a:cubicBezTo>
                    <a:cubicBezTo>
                      <a:pt x="284" y="75"/>
                      <a:pt x="304" y="106"/>
                      <a:pt x="329" y="106"/>
                    </a:cubicBezTo>
                    <a:close/>
                    <a:moveTo>
                      <a:pt x="399" y="126"/>
                    </a:moveTo>
                    <a:cubicBezTo>
                      <a:pt x="395" y="122"/>
                      <a:pt x="390" y="120"/>
                      <a:pt x="385" y="120"/>
                    </a:cubicBezTo>
                    <a:lnTo>
                      <a:pt x="341" y="120"/>
                    </a:lnTo>
                    <a:lnTo>
                      <a:pt x="334" y="130"/>
                    </a:lnTo>
                    <a:lnTo>
                      <a:pt x="348" y="208"/>
                    </a:lnTo>
                    <a:lnTo>
                      <a:pt x="329" y="226"/>
                    </a:lnTo>
                    <a:lnTo>
                      <a:pt x="310" y="208"/>
                    </a:lnTo>
                    <a:lnTo>
                      <a:pt x="324" y="130"/>
                    </a:lnTo>
                    <a:lnTo>
                      <a:pt x="317" y="120"/>
                    </a:lnTo>
                    <a:lnTo>
                      <a:pt x="274" y="120"/>
                    </a:lnTo>
                    <a:cubicBezTo>
                      <a:pt x="273" y="120"/>
                      <a:pt x="273" y="120"/>
                      <a:pt x="273" y="120"/>
                    </a:cubicBezTo>
                    <a:cubicBezTo>
                      <a:pt x="279" y="121"/>
                      <a:pt x="286" y="125"/>
                      <a:pt x="290" y="129"/>
                    </a:cubicBezTo>
                    <a:cubicBezTo>
                      <a:pt x="297" y="136"/>
                      <a:pt x="301" y="146"/>
                      <a:pt x="301" y="155"/>
                    </a:cubicBezTo>
                    <a:lnTo>
                      <a:pt x="300" y="295"/>
                    </a:lnTo>
                    <a:cubicBezTo>
                      <a:pt x="299" y="310"/>
                      <a:pt x="292" y="321"/>
                      <a:pt x="280" y="327"/>
                    </a:cubicBezTo>
                    <a:lnTo>
                      <a:pt x="280" y="436"/>
                    </a:lnTo>
                    <a:cubicBezTo>
                      <a:pt x="280" y="451"/>
                      <a:pt x="292" y="463"/>
                      <a:pt x="307" y="463"/>
                    </a:cubicBezTo>
                    <a:cubicBezTo>
                      <a:pt x="316" y="463"/>
                      <a:pt x="324" y="458"/>
                      <a:pt x="329" y="451"/>
                    </a:cubicBezTo>
                    <a:cubicBezTo>
                      <a:pt x="334" y="458"/>
                      <a:pt x="342" y="463"/>
                      <a:pt x="351" y="463"/>
                    </a:cubicBezTo>
                    <a:cubicBezTo>
                      <a:pt x="366" y="463"/>
                      <a:pt x="378" y="451"/>
                      <a:pt x="378" y="436"/>
                    </a:cubicBezTo>
                    <a:lnTo>
                      <a:pt x="378" y="284"/>
                    </a:lnTo>
                    <a:cubicBezTo>
                      <a:pt x="380" y="284"/>
                      <a:pt x="381" y="284"/>
                      <a:pt x="383" y="284"/>
                    </a:cubicBezTo>
                    <a:cubicBezTo>
                      <a:pt x="395" y="285"/>
                      <a:pt x="403" y="276"/>
                      <a:pt x="403" y="265"/>
                    </a:cubicBezTo>
                    <a:lnTo>
                      <a:pt x="405" y="140"/>
                    </a:lnTo>
                    <a:cubicBezTo>
                      <a:pt x="405" y="135"/>
                      <a:pt x="403" y="129"/>
                      <a:pt x="399" y="126"/>
                    </a:cubicBezTo>
                    <a:close/>
                    <a:moveTo>
                      <a:pt x="104" y="297"/>
                    </a:moveTo>
                    <a:lnTo>
                      <a:pt x="104" y="155"/>
                    </a:lnTo>
                    <a:cubicBezTo>
                      <a:pt x="104" y="138"/>
                      <a:pt x="116" y="123"/>
                      <a:pt x="132" y="120"/>
                    </a:cubicBezTo>
                    <a:cubicBezTo>
                      <a:pt x="132" y="120"/>
                      <a:pt x="131" y="120"/>
                      <a:pt x="131" y="120"/>
                    </a:cubicBezTo>
                    <a:lnTo>
                      <a:pt x="88" y="120"/>
                    </a:lnTo>
                    <a:lnTo>
                      <a:pt x="81" y="130"/>
                    </a:lnTo>
                    <a:lnTo>
                      <a:pt x="94" y="208"/>
                    </a:lnTo>
                    <a:lnTo>
                      <a:pt x="76" y="226"/>
                    </a:lnTo>
                    <a:lnTo>
                      <a:pt x="57" y="208"/>
                    </a:lnTo>
                    <a:lnTo>
                      <a:pt x="71" y="130"/>
                    </a:lnTo>
                    <a:lnTo>
                      <a:pt x="63" y="120"/>
                    </a:lnTo>
                    <a:lnTo>
                      <a:pt x="20" y="120"/>
                    </a:lnTo>
                    <a:cubicBezTo>
                      <a:pt x="9" y="120"/>
                      <a:pt x="0" y="129"/>
                      <a:pt x="0" y="140"/>
                    </a:cubicBezTo>
                    <a:lnTo>
                      <a:pt x="0" y="266"/>
                    </a:lnTo>
                    <a:cubicBezTo>
                      <a:pt x="0" y="277"/>
                      <a:pt x="9" y="286"/>
                      <a:pt x="20" y="286"/>
                    </a:cubicBezTo>
                    <a:cubicBezTo>
                      <a:pt x="22" y="286"/>
                      <a:pt x="25" y="286"/>
                      <a:pt x="27" y="285"/>
                    </a:cubicBezTo>
                    <a:lnTo>
                      <a:pt x="27" y="436"/>
                    </a:lnTo>
                    <a:cubicBezTo>
                      <a:pt x="27" y="451"/>
                      <a:pt x="39" y="463"/>
                      <a:pt x="53" y="463"/>
                    </a:cubicBezTo>
                    <a:cubicBezTo>
                      <a:pt x="63" y="463"/>
                      <a:pt x="71" y="458"/>
                      <a:pt x="76" y="451"/>
                    </a:cubicBezTo>
                    <a:cubicBezTo>
                      <a:pt x="80" y="458"/>
                      <a:pt x="89" y="463"/>
                      <a:pt x="98" y="463"/>
                    </a:cubicBezTo>
                    <a:cubicBezTo>
                      <a:pt x="113" y="463"/>
                      <a:pt x="125" y="451"/>
                      <a:pt x="125" y="436"/>
                    </a:cubicBezTo>
                    <a:lnTo>
                      <a:pt x="125" y="329"/>
                    </a:lnTo>
                    <a:cubicBezTo>
                      <a:pt x="112" y="324"/>
                      <a:pt x="104" y="311"/>
                      <a:pt x="104" y="297"/>
                    </a:cubicBezTo>
                    <a:close/>
                    <a:moveTo>
                      <a:pt x="281" y="139"/>
                    </a:moveTo>
                    <a:cubicBezTo>
                      <a:pt x="277" y="135"/>
                      <a:pt x="271" y="132"/>
                      <a:pt x="265" y="132"/>
                    </a:cubicBezTo>
                    <a:lnTo>
                      <a:pt x="216" y="132"/>
                    </a:lnTo>
                    <a:lnTo>
                      <a:pt x="208" y="144"/>
                    </a:lnTo>
                    <a:lnTo>
                      <a:pt x="223" y="232"/>
                    </a:lnTo>
                    <a:lnTo>
                      <a:pt x="202" y="252"/>
                    </a:lnTo>
                    <a:lnTo>
                      <a:pt x="181" y="232"/>
                    </a:lnTo>
                    <a:lnTo>
                      <a:pt x="197" y="144"/>
                    </a:lnTo>
                    <a:lnTo>
                      <a:pt x="188" y="132"/>
                    </a:lnTo>
                    <a:lnTo>
                      <a:pt x="140" y="132"/>
                    </a:lnTo>
                    <a:cubicBezTo>
                      <a:pt x="127" y="132"/>
                      <a:pt x="117" y="142"/>
                      <a:pt x="117" y="155"/>
                    </a:cubicBezTo>
                    <a:lnTo>
                      <a:pt x="117" y="297"/>
                    </a:lnTo>
                    <a:cubicBezTo>
                      <a:pt x="117" y="309"/>
                      <a:pt x="127" y="319"/>
                      <a:pt x="140" y="319"/>
                    </a:cubicBezTo>
                    <a:cubicBezTo>
                      <a:pt x="142" y="319"/>
                      <a:pt x="145" y="319"/>
                      <a:pt x="147" y="318"/>
                    </a:cubicBezTo>
                    <a:lnTo>
                      <a:pt x="147" y="489"/>
                    </a:lnTo>
                    <a:cubicBezTo>
                      <a:pt x="147" y="505"/>
                      <a:pt x="161" y="519"/>
                      <a:pt x="177" y="519"/>
                    </a:cubicBezTo>
                    <a:cubicBezTo>
                      <a:pt x="188" y="519"/>
                      <a:pt x="197" y="513"/>
                      <a:pt x="202" y="505"/>
                    </a:cubicBezTo>
                    <a:cubicBezTo>
                      <a:pt x="208" y="513"/>
                      <a:pt x="217" y="519"/>
                      <a:pt x="227" y="519"/>
                    </a:cubicBezTo>
                    <a:cubicBezTo>
                      <a:pt x="244" y="519"/>
                      <a:pt x="257" y="505"/>
                      <a:pt x="257" y="489"/>
                    </a:cubicBezTo>
                    <a:lnTo>
                      <a:pt x="257" y="317"/>
                    </a:lnTo>
                    <a:cubicBezTo>
                      <a:pt x="259" y="317"/>
                      <a:pt x="261" y="318"/>
                      <a:pt x="263" y="318"/>
                    </a:cubicBezTo>
                    <a:cubicBezTo>
                      <a:pt x="276" y="318"/>
                      <a:pt x="286" y="308"/>
                      <a:pt x="286" y="295"/>
                    </a:cubicBezTo>
                    <a:lnTo>
                      <a:pt x="287" y="155"/>
                    </a:lnTo>
                    <a:cubicBezTo>
                      <a:pt x="287" y="149"/>
                      <a:pt x="285" y="143"/>
                      <a:pt x="281" y="139"/>
                    </a:cubicBezTo>
                    <a:close/>
                  </a:path>
                </a:pathLst>
              </a:custGeom>
              <a:solidFill>
                <a:schemeClr val="accent1"/>
              </a:solidFill>
              <a:ln>
                <a:noFill/>
              </a:ln>
            </p:spPr>
            <p:txBody>
              <a:bodyPr anchor="ct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grpSp>
      </p:grpSp>
      <p:sp>
        <p:nvSpPr>
          <p:cNvPr id="29" name="ïṡḻïḑe">
            <a:extLst>
              <a:ext uri="{FF2B5EF4-FFF2-40B4-BE49-F238E27FC236}">
                <a16:creationId xmlns:a16="http://schemas.microsoft.com/office/drawing/2014/main" id="{540ABA73-7C1B-48A7-90C7-AF1EB96F1695}"/>
              </a:ext>
            </a:extLst>
          </p:cNvPr>
          <p:cNvSpPr txBox="1"/>
          <p:nvPr/>
        </p:nvSpPr>
        <p:spPr bwMode="auto">
          <a:xfrm>
            <a:off x="1716049" y="5490355"/>
            <a:ext cx="4617484" cy="3624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3200" b="1" dirty="0">
                <a:latin typeface="华文行楷" panose="02010800040101010101" pitchFamily="2" charset="-122"/>
                <a:ea typeface="华文行楷" panose="02010800040101010101" pitchFamily="2" charset="-122"/>
              </a:rPr>
              <a:t>MAODS</a:t>
            </a:r>
          </a:p>
        </p:txBody>
      </p:sp>
      <p:sp>
        <p:nvSpPr>
          <p:cNvPr id="31" name="ïṣlídè">
            <a:extLst>
              <a:ext uri="{FF2B5EF4-FFF2-40B4-BE49-F238E27FC236}">
                <a16:creationId xmlns:a16="http://schemas.microsoft.com/office/drawing/2014/main" id="{BCA124BD-A6BD-4315-9424-D96FFCB1E377}"/>
              </a:ext>
            </a:extLst>
          </p:cNvPr>
          <p:cNvSpPr/>
          <p:nvPr/>
        </p:nvSpPr>
        <p:spPr>
          <a:xfrm rot="10800000" flipV="1">
            <a:off x="6800663" y="1141759"/>
            <a:ext cx="533638" cy="533636"/>
          </a:xfrm>
          <a:prstGeom prst="ellipse">
            <a:avLst/>
          </a:prstGeom>
          <a:solidFill>
            <a:schemeClr val="bg1">
              <a:lumMod val="9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a:p>
        </p:txBody>
      </p:sp>
      <p:sp>
        <p:nvSpPr>
          <p:cNvPr id="30" name="ïṧľidé">
            <a:extLst>
              <a:ext uri="{FF2B5EF4-FFF2-40B4-BE49-F238E27FC236}">
                <a16:creationId xmlns:a16="http://schemas.microsoft.com/office/drawing/2014/main" id="{193AD907-C824-4FFB-96C4-016630B04DDB}"/>
              </a:ext>
            </a:extLst>
          </p:cNvPr>
          <p:cNvSpPr/>
          <p:nvPr/>
        </p:nvSpPr>
        <p:spPr bwMode="auto">
          <a:xfrm>
            <a:off x="6959175" y="1272197"/>
            <a:ext cx="216613" cy="277177"/>
          </a:xfrm>
          <a:custGeom>
            <a:avLst/>
            <a:gdLst>
              <a:gd name="T0" fmla="*/ 202 w 405"/>
              <a:gd name="T1" fmla="*/ 0 h 519"/>
              <a:gd name="T2" fmla="*/ 202 w 405"/>
              <a:gd name="T3" fmla="*/ 117 h 519"/>
              <a:gd name="T4" fmla="*/ 76 w 405"/>
              <a:gd name="T5" fmla="*/ 106 h 519"/>
              <a:gd name="T6" fmla="*/ 76 w 405"/>
              <a:gd name="T7" fmla="*/ 2 h 519"/>
              <a:gd name="T8" fmla="*/ 76 w 405"/>
              <a:gd name="T9" fmla="*/ 106 h 519"/>
              <a:gd name="T10" fmla="*/ 375 w 405"/>
              <a:gd name="T11" fmla="*/ 46 h 519"/>
              <a:gd name="T12" fmla="*/ 284 w 405"/>
              <a:gd name="T13" fmla="*/ 46 h 519"/>
              <a:gd name="T14" fmla="*/ 399 w 405"/>
              <a:gd name="T15" fmla="*/ 126 h 519"/>
              <a:gd name="T16" fmla="*/ 341 w 405"/>
              <a:gd name="T17" fmla="*/ 120 h 519"/>
              <a:gd name="T18" fmla="*/ 348 w 405"/>
              <a:gd name="T19" fmla="*/ 208 h 519"/>
              <a:gd name="T20" fmla="*/ 310 w 405"/>
              <a:gd name="T21" fmla="*/ 208 h 519"/>
              <a:gd name="T22" fmla="*/ 317 w 405"/>
              <a:gd name="T23" fmla="*/ 120 h 519"/>
              <a:gd name="T24" fmla="*/ 273 w 405"/>
              <a:gd name="T25" fmla="*/ 120 h 519"/>
              <a:gd name="T26" fmla="*/ 301 w 405"/>
              <a:gd name="T27" fmla="*/ 155 h 519"/>
              <a:gd name="T28" fmla="*/ 280 w 405"/>
              <a:gd name="T29" fmla="*/ 327 h 519"/>
              <a:gd name="T30" fmla="*/ 307 w 405"/>
              <a:gd name="T31" fmla="*/ 463 h 519"/>
              <a:gd name="T32" fmla="*/ 351 w 405"/>
              <a:gd name="T33" fmla="*/ 463 h 519"/>
              <a:gd name="T34" fmla="*/ 378 w 405"/>
              <a:gd name="T35" fmla="*/ 284 h 519"/>
              <a:gd name="T36" fmla="*/ 403 w 405"/>
              <a:gd name="T37" fmla="*/ 265 h 519"/>
              <a:gd name="T38" fmla="*/ 399 w 405"/>
              <a:gd name="T39" fmla="*/ 126 h 519"/>
              <a:gd name="T40" fmla="*/ 104 w 405"/>
              <a:gd name="T41" fmla="*/ 155 h 519"/>
              <a:gd name="T42" fmla="*/ 131 w 405"/>
              <a:gd name="T43" fmla="*/ 120 h 519"/>
              <a:gd name="T44" fmla="*/ 81 w 405"/>
              <a:gd name="T45" fmla="*/ 130 h 519"/>
              <a:gd name="T46" fmla="*/ 76 w 405"/>
              <a:gd name="T47" fmla="*/ 226 h 519"/>
              <a:gd name="T48" fmla="*/ 71 w 405"/>
              <a:gd name="T49" fmla="*/ 130 h 519"/>
              <a:gd name="T50" fmla="*/ 20 w 405"/>
              <a:gd name="T51" fmla="*/ 120 h 519"/>
              <a:gd name="T52" fmla="*/ 0 w 405"/>
              <a:gd name="T53" fmla="*/ 266 h 519"/>
              <a:gd name="T54" fmla="*/ 27 w 405"/>
              <a:gd name="T55" fmla="*/ 285 h 519"/>
              <a:gd name="T56" fmla="*/ 53 w 405"/>
              <a:gd name="T57" fmla="*/ 463 h 519"/>
              <a:gd name="T58" fmla="*/ 98 w 405"/>
              <a:gd name="T59" fmla="*/ 463 h 519"/>
              <a:gd name="T60" fmla="*/ 125 w 405"/>
              <a:gd name="T61" fmla="*/ 329 h 519"/>
              <a:gd name="T62" fmla="*/ 281 w 405"/>
              <a:gd name="T63" fmla="*/ 139 h 519"/>
              <a:gd name="T64" fmla="*/ 216 w 405"/>
              <a:gd name="T65" fmla="*/ 132 h 519"/>
              <a:gd name="T66" fmla="*/ 223 w 405"/>
              <a:gd name="T67" fmla="*/ 232 h 519"/>
              <a:gd name="T68" fmla="*/ 181 w 405"/>
              <a:gd name="T69" fmla="*/ 232 h 519"/>
              <a:gd name="T70" fmla="*/ 188 w 405"/>
              <a:gd name="T71" fmla="*/ 132 h 519"/>
              <a:gd name="T72" fmla="*/ 117 w 405"/>
              <a:gd name="T73" fmla="*/ 155 h 519"/>
              <a:gd name="T74" fmla="*/ 140 w 405"/>
              <a:gd name="T75" fmla="*/ 319 h 519"/>
              <a:gd name="T76" fmla="*/ 147 w 405"/>
              <a:gd name="T77" fmla="*/ 489 h 519"/>
              <a:gd name="T78" fmla="*/ 202 w 405"/>
              <a:gd name="T79" fmla="*/ 505 h 519"/>
              <a:gd name="T80" fmla="*/ 257 w 405"/>
              <a:gd name="T81" fmla="*/ 489 h 519"/>
              <a:gd name="T82" fmla="*/ 263 w 405"/>
              <a:gd name="T83" fmla="*/ 318 h 519"/>
              <a:gd name="T84" fmla="*/ 287 w 405"/>
              <a:gd name="T85" fmla="*/ 15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5" h="519">
                <a:moveTo>
                  <a:pt x="151" y="49"/>
                </a:moveTo>
                <a:cubicBezTo>
                  <a:pt x="151" y="17"/>
                  <a:pt x="174" y="0"/>
                  <a:pt x="202" y="0"/>
                </a:cubicBezTo>
                <a:cubicBezTo>
                  <a:pt x="231" y="0"/>
                  <a:pt x="254" y="17"/>
                  <a:pt x="254" y="49"/>
                </a:cubicBezTo>
                <a:cubicBezTo>
                  <a:pt x="254" y="82"/>
                  <a:pt x="231" y="117"/>
                  <a:pt x="202" y="117"/>
                </a:cubicBezTo>
                <a:cubicBezTo>
                  <a:pt x="174" y="117"/>
                  <a:pt x="151" y="82"/>
                  <a:pt x="151" y="49"/>
                </a:cubicBezTo>
                <a:close/>
                <a:moveTo>
                  <a:pt x="76" y="106"/>
                </a:moveTo>
                <a:cubicBezTo>
                  <a:pt x="101" y="106"/>
                  <a:pt x="121" y="75"/>
                  <a:pt x="121" y="46"/>
                </a:cubicBezTo>
                <a:cubicBezTo>
                  <a:pt x="121" y="18"/>
                  <a:pt x="101" y="2"/>
                  <a:pt x="76" y="2"/>
                </a:cubicBezTo>
                <a:cubicBezTo>
                  <a:pt x="51" y="2"/>
                  <a:pt x="30" y="18"/>
                  <a:pt x="30" y="46"/>
                </a:cubicBezTo>
                <a:cubicBezTo>
                  <a:pt x="30" y="75"/>
                  <a:pt x="51" y="106"/>
                  <a:pt x="76" y="106"/>
                </a:cubicBezTo>
                <a:close/>
                <a:moveTo>
                  <a:pt x="329" y="106"/>
                </a:moveTo>
                <a:cubicBezTo>
                  <a:pt x="354" y="106"/>
                  <a:pt x="375" y="75"/>
                  <a:pt x="375" y="46"/>
                </a:cubicBezTo>
                <a:cubicBezTo>
                  <a:pt x="375" y="18"/>
                  <a:pt x="354" y="2"/>
                  <a:pt x="329" y="2"/>
                </a:cubicBezTo>
                <a:cubicBezTo>
                  <a:pt x="304" y="2"/>
                  <a:pt x="284" y="18"/>
                  <a:pt x="284" y="46"/>
                </a:cubicBezTo>
                <a:cubicBezTo>
                  <a:pt x="284" y="75"/>
                  <a:pt x="304" y="106"/>
                  <a:pt x="329" y="106"/>
                </a:cubicBezTo>
                <a:close/>
                <a:moveTo>
                  <a:pt x="399" y="126"/>
                </a:moveTo>
                <a:cubicBezTo>
                  <a:pt x="395" y="122"/>
                  <a:pt x="390" y="120"/>
                  <a:pt x="385" y="120"/>
                </a:cubicBezTo>
                <a:lnTo>
                  <a:pt x="341" y="120"/>
                </a:lnTo>
                <a:lnTo>
                  <a:pt x="334" y="130"/>
                </a:lnTo>
                <a:lnTo>
                  <a:pt x="348" y="208"/>
                </a:lnTo>
                <a:lnTo>
                  <a:pt x="329" y="226"/>
                </a:lnTo>
                <a:lnTo>
                  <a:pt x="310" y="208"/>
                </a:lnTo>
                <a:lnTo>
                  <a:pt x="324" y="130"/>
                </a:lnTo>
                <a:lnTo>
                  <a:pt x="317" y="120"/>
                </a:lnTo>
                <a:lnTo>
                  <a:pt x="274" y="120"/>
                </a:lnTo>
                <a:cubicBezTo>
                  <a:pt x="273" y="120"/>
                  <a:pt x="273" y="120"/>
                  <a:pt x="273" y="120"/>
                </a:cubicBezTo>
                <a:cubicBezTo>
                  <a:pt x="279" y="121"/>
                  <a:pt x="286" y="125"/>
                  <a:pt x="290" y="129"/>
                </a:cubicBezTo>
                <a:cubicBezTo>
                  <a:pt x="297" y="136"/>
                  <a:pt x="301" y="146"/>
                  <a:pt x="301" y="155"/>
                </a:cubicBezTo>
                <a:lnTo>
                  <a:pt x="300" y="295"/>
                </a:lnTo>
                <a:cubicBezTo>
                  <a:pt x="299" y="310"/>
                  <a:pt x="292" y="321"/>
                  <a:pt x="280" y="327"/>
                </a:cubicBezTo>
                <a:lnTo>
                  <a:pt x="280" y="436"/>
                </a:lnTo>
                <a:cubicBezTo>
                  <a:pt x="280" y="451"/>
                  <a:pt x="292" y="463"/>
                  <a:pt x="307" y="463"/>
                </a:cubicBezTo>
                <a:cubicBezTo>
                  <a:pt x="316" y="463"/>
                  <a:pt x="324" y="458"/>
                  <a:pt x="329" y="451"/>
                </a:cubicBezTo>
                <a:cubicBezTo>
                  <a:pt x="334" y="458"/>
                  <a:pt x="342" y="463"/>
                  <a:pt x="351" y="463"/>
                </a:cubicBezTo>
                <a:cubicBezTo>
                  <a:pt x="366" y="463"/>
                  <a:pt x="378" y="451"/>
                  <a:pt x="378" y="436"/>
                </a:cubicBezTo>
                <a:lnTo>
                  <a:pt x="378" y="284"/>
                </a:lnTo>
                <a:cubicBezTo>
                  <a:pt x="380" y="284"/>
                  <a:pt x="381" y="284"/>
                  <a:pt x="383" y="284"/>
                </a:cubicBezTo>
                <a:cubicBezTo>
                  <a:pt x="395" y="285"/>
                  <a:pt x="403" y="276"/>
                  <a:pt x="403" y="265"/>
                </a:cubicBezTo>
                <a:lnTo>
                  <a:pt x="405" y="140"/>
                </a:lnTo>
                <a:cubicBezTo>
                  <a:pt x="405" y="135"/>
                  <a:pt x="403" y="129"/>
                  <a:pt x="399" y="126"/>
                </a:cubicBezTo>
                <a:close/>
                <a:moveTo>
                  <a:pt x="104" y="297"/>
                </a:moveTo>
                <a:lnTo>
                  <a:pt x="104" y="155"/>
                </a:lnTo>
                <a:cubicBezTo>
                  <a:pt x="104" y="138"/>
                  <a:pt x="116" y="123"/>
                  <a:pt x="132" y="120"/>
                </a:cubicBezTo>
                <a:cubicBezTo>
                  <a:pt x="132" y="120"/>
                  <a:pt x="131" y="120"/>
                  <a:pt x="131" y="120"/>
                </a:cubicBezTo>
                <a:lnTo>
                  <a:pt x="88" y="120"/>
                </a:lnTo>
                <a:lnTo>
                  <a:pt x="81" y="130"/>
                </a:lnTo>
                <a:lnTo>
                  <a:pt x="94" y="208"/>
                </a:lnTo>
                <a:lnTo>
                  <a:pt x="76" y="226"/>
                </a:lnTo>
                <a:lnTo>
                  <a:pt x="57" y="208"/>
                </a:lnTo>
                <a:lnTo>
                  <a:pt x="71" y="130"/>
                </a:lnTo>
                <a:lnTo>
                  <a:pt x="63" y="120"/>
                </a:lnTo>
                <a:lnTo>
                  <a:pt x="20" y="120"/>
                </a:lnTo>
                <a:cubicBezTo>
                  <a:pt x="9" y="120"/>
                  <a:pt x="0" y="129"/>
                  <a:pt x="0" y="140"/>
                </a:cubicBezTo>
                <a:lnTo>
                  <a:pt x="0" y="266"/>
                </a:lnTo>
                <a:cubicBezTo>
                  <a:pt x="0" y="277"/>
                  <a:pt x="9" y="286"/>
                  <a:pt x="20" y="286"/>
                </a:cubicBezTo>
                <a:cubicBezTo>
                  <a:pt x="22" y="286"/>
                  <a:pt x="25" y="286"/>
                  <a:pt x="27" y="285"/>
                </a:cubicBezTo>
                <a:lnTo>
                  <a:pt x="27" y="436"/>
                </a:lnTo>
                <a:cubicBezTo>
                  <a:pt x="27" y="451"/>
                  <a:pt x="39" y="463"/>
                  <a:pt x="53" y="463"/>
                </a:cubicBezTo>
                <a:cubicBezTo>
                  <a:pt x="63" y="463"/>
                  <a:pt x="71" y="458"/>
                  <a:pt x="76" y="451"/>
                </a:cubicBezTo>
                <a:cubicBezTo>
                  <a:pt x="80" y="458"/>
                  <a:pt x="89" y="463"/>
                  <a:pt x="98" y="463"/>
                </a:cubicBezTo>
                <a:cubicBezTo>
                  <a:pt x="113" y="463"/>
                  <a:pt x="125" y="451"/>
                  <a:pt x="125" y="436"/>
                </a:cubicBezTo>
                <a:lnTo>
                  <a:pt x="125" y="329"/>
                </a:lnTo>
                <a:cubicBezTo>
                  <a:pt x="112" y="324"/>
                  <a:pt x="104" y="311"/>
                  <a:pt x="104" y="297"/>
                </a:cubicBezTo>
                <a:close/>
                <a:moveTo>
                  <a:pt x="281" y="139"/>
                </a:moveTo>
                <a:cubicBezTo>
                  <a:pt x="277" y="135"/>
                  <a:pt x="271" y="132"/>
                  <a:pt x="265" y="132"/>
                </a:cubicBezTo>
                <a:lnTo>
                  <a:pt x="216" y="132"/>
                </a:lnTo>
                <a:lnTo>
                  <a:pt x="208" y="144"/>
                </a:lnTo>
                <a:lnTo>
                  <a:pt x="223" y="232"/>
                </a:lnTo>
                <a:lnTo>
                  <a:pt x="202" y="252"/>
                </a:lnTo>
                <a:lnTo>
                  <a:pt x="181" y="232"/>
                </a:lnTo>
                <a:lnTo>
                  <a:pt x="197" y="144"/>
                </a:lnTo>
                <a:lnTo>
                  <a:pt x="188" y="132"/>
                </a:lnTo>
                <a:lnTo>
                  <a:pt x="140" y="132"/>
                </a:lnTo>
                <a:cubicBezTo>
                  <a:pt x="127" y="132"/>
                  <a:pt x="117" y="142"/>
                  <a:pt x="117" y="155"/>
                </a:cubicBezTo>
                <a:lnTo>
                  <a:pt x="117" y="297"/>
                </a:lnTo>
                <a:cubicBezTo>
                  <a:pt x="117" y="309"/>
                  <a:pt x="127" y="319"/>
                  <a:pt x="140" y="319"/>
                </a:cubicBezTo>
                <a:cubicBezTo>
                  <a:pt x="142" y="319"/>
                  <a:pt x="145" y="319"/>
                  <a:pt x="147" y="318"/>
                </a:cubicBezTo>
                <a:lnTo>
                  <a:pt x="147" y="489"/>
                </a:lnTo>
                <a:cubicBezTo>
                  <a:pt x="147" y="505"/>
                  <a:pt x="161" y="519"/>
                  <a:pt x="177" y="519"/>
                </a:cubicBezTo>
                <a:cubicBezTo>
                  <a:pt x="188" y="519"/>
                  <a:pt x="197" y="513"/>
                  <a:pt x="202" y="505"/>
                </a:cubicBezTo>
                <a:cubicBezTo>
                  <a:pt x="208" y="513"/>
                  <a:pt x="217" y="519"/>
                  <a:pt x="227" y="519"/>
                </a:cubicBezTo>
                <a:cubicBezTo>
                  <a:pt x="244" y="519"/>
                  <a:pt x="257" y="505"/>
                  <a:pt x="257" y="489"/>
                </a:cubicBezTo>
                <a:lnTo>
                  <a:pt x="257" y="317"/>
                </a:lnTo>
                <a:cubicBezTo>
                  <a:pt x="259" y="317"/>
                  <a:pt x="261" y="318"/>
                  <a:pt x="263" y="318"/>
                </a:cubicBezTo>
                <a:cubicBezTo>
                  <a:pt x="276" y="318"/>
                  <a:pt x="286" y="308"/>
                  <a:pt x="286" y="295"/>
                </a:cubicBezTo>
                <a:lnTo>
                  <a:pt x="287" y="155"/>
                </a:lnTo>
                <a:cubicBezTo>
                  <a:pt x="287" y="149"/>
                  <a:pt x="285" y="143"/>
                  <a:pt x="281" y="139"/>
                </a:cubicBezTo>
                <a:close/>
              </a:path>
            </a:pathLst>
          </a:custGeom>
          <a:solidFill>
            <a:schemeClr val="accent1"/>
          </a:solidFill>
          <a:ln>
            <a:noFill/>
          </a:ln>
        </p:spPr>
        <p:txBody>
          <a:bodyPr anchor="ct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cxnSp>
        <p:nvCxnSpPr>
          <p:cNvPr id="33" name="直接连接符 32">
            <a:extLst>
              <a:ext uri="{FF2B5EF4-FFF2-40B4-BE49-F238E27FC236}">
                <a16:creationId xmlns:a16="http://schemas.microsoft.com/office/drawing/2014/main" id="{8E342967-FDCC-4F09-807D-E1D2E027BBA8}"/>
              </a:ext>
            </a:extLst>
          </p:cNvPr>
          <p:cNvCxnSpPr>
            <a:cxnSpLocks/>
          </p:cNvCxnSpPr>
          <p:nvPr/>
        </p:nvCxnSpPr>
        <p:spPr>
          <a:xfrm>
            <a:off x="7514076" y="2824057"/>
            <a:ext cx="3982897"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5" name="iṩḷîḓe">
            <a:extLst>
              <a:ext uri="{FF2B5EF4-FFF2-40B4-BE49-F238E27FC236}">
                <a16:creationId xmlns:a16="http://schemas.microsoft.com/office/drawing/2014/main" id="{4EDE5C73-011B-4F88-9F42-5677A0CB4EB9}"/>
              </a:ext>
            </a:extLst>
          </p:cNvPr>
          <p:cNvSpPr/>
          <p:nvPr/>
        </p:nvSpPr>
        <p:spPr>
          <a:xfrm rot="10800000" flipV="1">
            <a:off x="6790387" y="5671570"/>
            <a:ext cx="533638" cy="533636"/>
          </a:xfrm>
          <a:prstGeom prst="ellipse">
            <a:avLst/>
          </a:prstGeom>
          <a:solidFill>
            <a:schemeClr val="bg1">
              <a:lumMod val="9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endParaRPr/>
          </a:p>
        </p:txBody>
      </p:sp>
      <p:sp>
        <p:nvSpPr>
          <p:cNvPr id="39" name="ïṧľidé">
            <a:extLst>
              <a:ext uri="{FF2B5EF4-FFF2-40B4-BE49-F238E27FC236}">
                <a16:creationId xmlns:a16="http://schemas.microsoft.com/office/drawing/2014/main" id="{490256EF-A8EE-409D-9D0D-1B66B6DFC744}"/>
              </a:ext>
            </a:extLst>
          </p:cNvPr>
          <p:cNvSpPr/>
          <p:nvPr/>
        </p:nvSpPr>
        <p:spPr bwMode="auto">
          <a:xfrm>
            <a:off x="6930188" y="5824098"/>
            <a:ext cx="216613" cy="277177"/>
          </a:xfrm>
          <a:custGeom>
            <a:avLst/>
            <a:gdLst>
              <a:gd name="T0" fmla="*/ 202 w 405"/>
              <a:gd name="T1" fmla="*/ 0 h 519"/>
              <a:gd name="T2" fmla="*/ 202 w 405"/>
              <a:gd name="T3" fmla="*/ 117 h 519"/>
              <a:gd name="T4" fmla="*/ 76 w 405"/>
              <a:gd name="T5" fmla="*/ 106 h 519"/>
              <a:gd name="T6" fmla="*/ 76 w 405"/>
              <a:gd name="T7" fmla="*/ 2 h 519"/>
              <a:gd name="T8" fmla="*/ 76 w 405"/>
              <a:gd name="T9" fmla="*/ 106 h 519"/>
              <a:gd name="T10" fmla="*/ 375 w 405"/>
              <a:gd name="T11" fmla="*/ 46 h 519"/>
              <a:gd name="T12" fmla="*/ 284 w 405"/>
              <a:gd name="T13" fmla="*/ 46 h 519"/>
              <a:gd name="T14" fmla="*/ 399 w 405"/>
              <a:gd name="T15" fmla="*/ 126 h 519"/>
              <a:gd name="T16" fmla="*/ 341 w 405"/>
              <a:gd name="T17" fmla="*/ 120 h 519"/>
              <a:gd name="T18" fmla="*/ 348 w 405"/>
              <a:gd name="T19" fmla="*/ 208 h 519"/>
              <a:gd name="T20" fmla="*/ 310 w 405"/>
              <a:gd name="T21" fmla="*/ 208 h 519"/>
              <a:gd name="T22" fmla="*/ 317 w 405"/>
              <a:gd name="T23" fmla="*/ 120 h 519"/>
              <a:gd name="T24" fmla="*/ 273 w 405"/>
              <a:gd name="T25" fmla="*/ 120 h 519"/>
              <a:gd name="T26" fmla="*/ 301 w 405"/>
              <a:gd name="T27" fmla="*/ 155 h 519"/>
              <a:gd name="T28" fmla="*/ 280 w 405"/>
              <a:gd name="T29" fmla="*/ 327 h 519"/>
              <a:gd name="T30" fmla="*/ 307 w 405"/>
              <a:gd name="T31" fmla="*/ 463 h 519"/>
              <a:gd name="T32" fmla="*/ 351 w 405"/>
              <a:gd name="T33" fmla="*/ 463 h 519"/>
              <a:gd name="T34" fmla="*/ 378 w 405"/>
              <a:gd name="T35" fmla="*/ 284 h 519"/>
              <a:gd name="T36" fmla="*/ 403 w 405"/>
              <a:gd name="T37" fmla="*/ 265 h 519"/>
              <a:gd name="T38" fmla="*/ 399 w 405"/>
              <a:gd name="T39" fmla="*/ 126 h 519"/>
              <a:gd name="T40" fmla="*/ 104 w 405"/>
              <a:gd name="T41" fmla="*/ 155 h 519"/>
              <a:gd name="T42" fmla="*/ 131 w 405"/>
              <a:gd name="T43" fmla="*/ 120 h 519"/>
              <a:gd name="T44" fmla="*/ 81 w 405"/>
              <a:gd name="T45" fmla="*/ 130 h 519"/>
              <a:gd name="T46" fmla="*/ 76 w 405"/>
              <a:gd name="T47" fmla="*/ 226 h 519"/>
              <a:gd name="T48" fmla="*/ 71 w 405"/>
              <a:gd name="T49" fmla="*/ 130 h 519"/>
              <a:gd name="T50" fmla="*/ 20 w 405"/>
              <a:gd name="T51" fmla="*/ 120 h 519"/>
              <a:gd name="T52" fmla="*/ 0 w 405"/>
              <a:gd name="T53" fmla="*/ 266 h 519"/>
              <a:gd name="T54" fmla="*/ 27 w 405"/>
              <a:gd name="T55" fmla="*/ 285 h 519"/>
              <a:gd name="T56" fmla="*/ 53 w 405"/>
              <a:gd name="T57" fmla="*/ 463 h 519"/>
              <a:gd name="T58" fmla="*/ 98 w 405"/>
              <a:gd name="T59" fmla="*/ 463 h 519"/>
              <a:gd name="T60" fmla="*/ 125 w 405"/>
              <a:gd name="T61" fmla="*/ 329 h 519"/>
              <a:gd name="T62" fmla="*/ 281 w 405"/>
              <a:gd name="T63" fmla="*/ 139 h 519"/>
              <a:gd name="T64" fmla="*/ 216 w 405"/>
              <a:gd name="T65" fmla="*/ 132 h 519"/>
              <a:gd name="T66" fmla="*/ 223 w 405"/>
              <a:gd name="T67" fmla="*/ 232 h 519"/>
              <a:gd name="T68" fmla="*/ 181 w 405"/>
              <a:gd name="T69" fmla="*/ 232 h 519"/>
              <a:gd name="T70" fmla="*/ 188 w 405"/>
              <a:gd name="T71" fmla="*/ 132 h 519"/>
              <a:gd name="T72" fmla="*/ 117 w 405"/>
              <a:gd name="T73" fmla="*/ 155 h 519"/>
              <a:gd name="T74" fmla="*/ 140 w 405"/>
              <a:gd name="T75" fmla="*/ 319 h 519"/>
              <a:gd name="T76" fmla="*/ 147 w 405"/>
              <a:gd name="T77" fmla="*/ 489 h 519"/>
              <a:gd name="T78" fmla="*/ 202 w 405"/>
              <a:gd name="T79" fmla="*/ 505 h 519"/>
              <a:gd name="T80" fmla="*/ 257 w 405"/>
              <a:gd name="T81" fmla="*/ 489 h 519"/>
              <a:gd name="T82" fmla="*/ 263 w 405"/>
              <a:gd name="T83" fmla="*/ 318 h 519"/>
              <a:gd name="T84" fmla="*/ 287 w 405"/>
              <a:gd name="T85" fmla="*/ 155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5" h="519">
                <a:moveTo>
                  <a:pt x="151" y="49"/>
                </a:moveTo>
                <a:cubicBezTo>
                  <a:pt x="151" y="17"/>
                  <a:pt x="174" y="0"/>
                  <a:pt x="202" y="0"/>
                </a:cubicBezTo>
                <a:cubicBezTo>
                  <a:pt x="231" y="0"/>
                  <a:pt x="254" y="17"/>
                  <a:pt x="254" y="49"/>
                </a:cubicBezTo>
                <a:cubicBezTo>
                  <a:pt x="254" y="82"/>
                  <a:pt x="231" y="117"/>
                  <a:pt x="202" y="117"/>
                </a:cubicBezTo>
                <a:cubicBezTo>
                  <a:pt x="174" y="117"/>
                  <a:pt x="151" y="82"/>
                  <a:pt x="151" y="49"/>
                </a:cubicBezTo>
                <a:close/>
                <a:moveTo>
                  <a:pt x="76" y="106"/>
                </a:moveTo>
                <a:cubicBezTo>
                  <a:pt x="101" y="106"/>
                  <a:pt x="121" y="75"/>
                  <a:pt x="121" y="46"/>
                </a:cubicBezTo>
                <a:cubicBezTo>
                  <a:pt x="121" y="18"/>
                  <a:pt x="101" y="2"/>
                  <a:pt x="76" y="2"/>
                </a:cubicBezTo>
                <a:cubicBezTo>
                  <a:pt x="51" y="2"/>
                  <a:pt x="30" y="18"/>
                  <a:pt x="30" y="46"/>
                </a:cubicBezTo>
                <a:cubicBezTo>
                  <a:pt x="30" y="75"/>
                  <a:pt x="51" y="106"/>
                  <a:pt x="76" y="106"/>
                </a:cubicBezTo>
                <a:close/>
                <a:moveTo>
                  <a:pt x="329" y="106"/>
                </a:moveTo>
                <a:cubicBezTo>
                  <a:pt x="354" y="106"/>
                  <a:pt x="375" y="75"/>
                  <a:pt x="375" y="46"/>
                </a:cubicBezTo>
                <a:cubicBezTo>
                  <a:pt x="375" y="18"/>
                  <a:pt x="354" y="2"/>
                  <a:pt x="329" y="2"/>
                </a:cubicBezTo>
                <a:cubicBezTo>
                  <a:pt x="304" y="2"/>
                  <a:pt x="284" y="18"/>
                  <a:pt x="284" y="46"/>
                </a:cubicBezTo>
                <a:cubicBezTo>
                  <a:pt x="284" y="75"/>
                  <a:pt x="304" y="106"/>
                  <a:pt x="329" y="106"/>
                </a:cubicBezTo>
                <a:close/>
                <a:moveTo>
                  <a:pt x="399" y="126"/>
                </a:moveTo>
                <a:cubicBezTo>
                  <a:pt x="395" y="122"/>
                  <a:pt x="390" y="120"/>
                  <a:pt x="385" y="120"/>
                </a:cubicBezTo>
                <a:lnTo>
                  <a:pt x="341" y="120"/>
                </a:lnTo>
                <a:lnTo>
                  <a:pt x="334" y="130"/>
                </a:lnTo>
                <a:lnTo>
                  <a:pt x="348" y="208"/>
                </a:lnTo>
                <a:lnTo>
                  <a:pt x="329" y="226"/>
                </a:lnTo>
                <a:lnTo>
                  <a:pt x="310" y="208"/>
                </a:lnTo>
                <a:lnTo>
                  <a:pt x="324" y="130"/>
                </a:lnTo>
                <a:lnTo>
                  <a:pt x="317" y="120"/>
                </a:lnTo>
                <a:lnTo>
                  <a:pt x="274" y="120"/>
                </a:lnTo>
                <a:cubicBezTo>
                  <a:pt x="273" y="120"/>
                  <a:pt x="273" y="120"/>
                  <a:pt x="273" y="120"/>
                </a:cubicBezTo>
                <a:cubicBezTo>
                  <a:pt x="279" y="121"/>
                  <a:pt x="286" y="125"/>
                  <a:pt x="290" y="129"/>
                </a:cubicBezTo>
                <a:cubicBezTo>
                  <a:pt x="297" y="136"/>
                  <a:pt x="301" y="146"/>
                  <a:pt x="301" y="155"/>
                </a:cubicBezTo>
                <a:lnTo>
                  <a:pt x="300" y="295"/>
                </a:lnTo>
                <a:cubicBezTo>
                  <a:pt x="299" y="310"/>
                  <a:pt x="292" y="321"/>
                  <a:pt x="280" y="327"/>
                </a:cubicBezTo>
                <a:lnTo>
                  <a:pt x="280" y="436"/>
                </a:lnTo>
                <a:cubicBezTo>
                  <a:pt x="280" y="451"/>
                  <a:pt x="292" y="463"/>
                  <a:pt x="307" y="463"/>
                </a:cubicBezTo>
                <a:cubicBezTo>
                  <a:pt x="316" y="463"/>
                  <a:pt x="324" y="458"/>
                  <a:pt x="329" y="451"/>
                </a:cubicBezTo>
                <a:cubicBezTo>
                  <a:pt x="334" y="458"/>
                  <a:pt x="342" y="463"/>
                  <a:pt x="351" y="463"/>
                </a:cubicBezTo>
                <a:cubicBezTo>
                  <a:pt x="366" y="463"/>
                  <a:pt x="378" y="451"/>
                  <a:pt x="378" y="436"/>
                </a:cubicBezTo>
                <a:lnTo>
                  <a:pt x="378" y="284"/>
                </a:lnTo>
                <a:cubicBezTo>
                  <a:pt x="380" y="284"/>
                  <a:pt x="381" y="284"/>
                  <a:pt x="383" y="284"/>
                </a:cubicBezTo>
                <a:cubicBezTo>
                  <a:pt x="395" y="285"/>
                  <a:pt x="403" y="276"/>
                  <a:pt x="403" y="265"/>
                </a:cubicBezTo>
                <a:lnTo>
                  <a:pt x="405" y="140"/>
                </a:lnTo>
                <a:cubicBezTo>
                  <a:pt x="405" y="135"/>
                  <a:pt x="403" y="129"/>
                  <a:pt x="399" y="126"/>
                </a:cubicBezTo>
                <a:close/>
                <a:moveTo>
                  <a:pt x="104" y="297"/>
                </a:moveTo>
                <a:lnTo>
                  <a:pt x="104" y="155"/>
                </a:lnTo>
                <a:cubicBezTo>
                  <a:pt x="104" y="138"/>
                  <a:pt x="116" y="123"/>
                  <a:pt x="132" y="120"/>
                </a:cubicBezTo>
                <a:cubicBezTo>
                  <a:pt x="132" y="120"/>
                  <a:pt x="131" y="120"/>
                  <a:pt x="131" y="120"/>
                </a:cubicBezTo>
                <a:lnTo>
                  <a:pt x="88" y="120"/>
                </a:lnTo>
                <a:lnTo>
                  <a:pt x="81" y="130"/>
                </a:lnTo>
                <a:lnTo>
                  <a:pt x="94" y="208"/>
                </a:lnTo>
                <a:lnTo>
                  <a:pt x="76" y="226"/>
                </a:lnTo>
                <a:lnTo>
                  <a:pt x="57" y="208"/>
                </a:lnTo>
                <a:lnTo>
                  <a:pt x="71" y="130"/>
                </a:lnTo>
                <a:lnTo>
                  <a:pt x="63" y="120"/>
                </a:lnTo>
                <a:lnTo>
                  <a:pt x="20" y="120"/>
                </a:lnTo>
                <a:cubicBezTo>
                  <a:pt x="9" y="120"/>
                  <a:pt x="0" y="129"/>
                  <a:pt x="0" y="140"/>
                </a:cubicBezTo>
                <a:lnTo>
                  <a:pt x="0" y="266"/>
                </a:lnTo>
                <a:cubicBezTo>
                  <a:pt x="0" y="277"/>
                  <a:pt x="9" y="286"/>
                  <a:pt x="20" y="286"/>
                </a:cubicBezTo>
                <a:cubicBezTo>
                  <a:pt x="22" y="286"/>
                  <a:pt x="25" y="286"/>
                  <a:pt x="27" y="285"/>
                </a:cubicBezTo>
                <a:lnTo>
                  <a:pt x="27" y="436"/>
                </a:lnTo>
                <a:cubicBezTo>
                  <a:pt x="27" y="451"/>
                  <a:pt x="39" y="463"/>
                  <a:pt x="53" y="463"/>
                </a:cubicBezTo>
                <a:cubicBezTo>
                  <a:pt x="63" y="463"/>
                  <a:pt x="71" y="458"/>
                  <a:pt x="76" y="451"/>
                </a:cubicBezTo>
                <a:cubicBezTo>
                  <a:pt x="80" y="458"/>
                  <a:pt x="89" y="463"/>
                  <a:pt x="98" y="463"/>
                </a:cubicBezTo>
                <a:cubicBezTo>
                  <a:pt x="113" y="463"/>
                  <a:pt x="125" y="451"/>
                  <a:pt x="125" y="436"/>
                </a:cubicBezTo>
                <a:lnTo>
                  <a:pt x="125" y="329"/>
                </a:lnTo>
                <a:cubicBezTo>
                  <a:pt x="112" y="324"/>
                  <a:pt x="104" y="311"/>
                  <a:pt x="104" y="297"/>
                </a:cubicBezTo>
                <a:close/>
                <a:moveTo>
                  <a:pt x="281" y="139"/>
                </a:moveTo>
                <a:cubicBezTo>
                  <a:pt x="277" y="135"/>
                  <a:pt x="271" y="132"/>
                  <a:pt x="265" y="132"/>
                </a:cubicBezTo>
                <a:lnTo>
                  <a:pt x="216" y="132"/>
                </a:lnTo>
                <a:lnTo>
                  <a:pt x="208" y="144"/>
                </a:lnTo>
                <a:lnTo>
                  <a:pt x="223" y="232"/>
                </a:lnTo>
                <a:lnTo>
                  <a:pt x="202" y="252"/>
                </a:lnTo>
                <a:lnTo>
                  <a:pt x="181" y="232"/>
                </a:lnTo>
                <a:lnTo>
                  <a:pt x="197" y="144"/>
                </a:lnTo>
                <a:lnTo>
                  <a:pt x="188" y="132"/>
                </a:lnTo>
                <a:lnTo>
                  <a:pt x="140" y="132"/>
                </a:lnTo>
                <a:cubicBezTo>
                  <a:pt x="127" y="132"/>
                  <a:pt x="117" y="142"/>
                  <a:pt x="117" y="155"/>
                </a:cubicBezTo>
                <a:lnTo>
                  <a:pt x="117" y="297"/>
                </a:lnTo>
                <a:cubicBezTo>
                  <a:pt x="117" y="309"/>
                  <a:pt x="127" y="319"/>
                  <a:pt x="140" y="319"/>
                </a:cubicBezTo>
                <a:cubicBezTo>
                  <a:pt x="142" y="319"/>
                  <a:pt x="145" y="319"/>
                  <a:pt x="147" y="318"/>
                </a:cubicBezTo>
                <a:lnTo>
                  <a:pt x="147" y="489"/>
                </a:lnTo>
                <a:cubicBezTo>
                  <a:pt x="147" y="505"/>
                  <a:pt x="161" y="519"/>
                  <a:pt x="177" y="519"/>
                </a:cubicBezTo>
                <a:cubicBezTo>
                  <a:pt x="188" y="519"/>
                  <a:pt x="197" y="513"/>
                  <a:pt x="202" y="505"/>
                </a:cubicBezTo>
                <a:cubicBezTo>
                  <a:pt x="208" y="513"/>
                  <a:pt x="217" y="519"/>
                  <a:pt x="227" y="519"/>
                </a:cubicBezTo>
                <a:cubicBezTo>
                  <a:pt x="244" y="519"/>
                  <a:pt x="257" y="505"/>
                  <a:pt x="257" y="489"/>
                </a:cubicBezTo>
                <a:lnTo>
                  <a:pt x="257" y="317"/>
                </a:lnTo>
                <a:cubicBezTo>
                  <a:pt x="259" y="317"/>
                  <a:pt x="261" y="318"/>
                  <a:pt x="263" y="318"/>
                </a:cubicBezTo>
                <a:cubicBezTo>
                  <a:pt x="276" y="318"/>
                  <a:pt x="286" y="308"/>
                  <a:pt x="286" y="295"/>
                </a:cubicBezTo>
                <a:lnTo>
                  <a:pt x="287" y="155"/>
                </a:lnTo>
                <a:cubicBezTo>
                  <a:pt x="287" y="149"/>
                  <a:pt x="285" y="143"/>
                  <a:pt x="281" y="139"/>
                </a:cubicBezTo>
                <a:close/>
              </a:path>
            </a:pathLst>
          </a:custGeom>
          <a:solidFill>
            <a:schemeClr val="accent1"/>
          </a:solidFill>
          <a:ln>
            <a:noFill/>
          </a:ln>
        </p:spPr>
        <p:txBody>
          <a:bodyPr anchor="ct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40" name="îṥḻîďè">
            <a:extLst>
              <a:ext uri="{FF2B5EF4-FFF2-40B4-BE49-F238E27FC236}">
                <a16:creationId xmlns:a16="http://schemas.microsoft.com/office/drawing/2014/main" id="{EE8A9C8C-817A-44F1-9DB9-9E585C4E0594}"/>
              </a:ext>
            </a:extLst>
          </p:cNvPr>
          <p:cNvSpPr txBox="1"/>
          <p:nvPr/>
        </p:nvSpPr>
        <p:spPr bwMode="auto">
          <a:xfrm>
            <a:off x="7493566" y="4645168"/>
            <a:ext cx="4519576" cy="42774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3200" b="1" dirty="0">
                <a:latin typeface="方正粗黑宋简体" panose="02000000000000000000" pitchFamily="2" charset="-122"/>
                <a:ea typeface="方正粗黑宋简体" panose="02000000000000000000" pitchFamily="2" charset="-122"/>
              </a:rPr>
              <a:t>四</a:t>
            </a:r>
            <a:r>
              <a:rPr lang="en-US" altLang="zh-CN" sz="3200" b="1" dirty="0">
                <a:latin typeface="方正粗黑宋简体" panose="02000000000000000000" pitchFamily="2" charset="-122"/>
                <a:ea typeface="方正粗黑宋简体" panose="02000000000000000000" pitchFamily="2" charset="-122"/>
              </a:rPr>
              <a:t>.</a:t>
            </a:r>
            <a:r>
              <a:rPr lang="zh-CN" altLang="en-US" sz="3200" b="1" dirty="0">
                <a:latin typeface="方正粗黑宋简体" panose="02000000000000000000" pitchFamily="2" charset="-122"/>
                <a:ea typeface="方正粗黑宋简体" panose="02000000000000000000" pitchFamily="2" charset="-122"/>
              </a:rPr>
              <a:t>功能模块与数据交互</a:t>
            </a:r>
            <a:endParaRPr lang="en-US" altLang="zh-CN" sz="3200" b="1" dirty="0">
              <a:latin typeface="方正粗黑宋简体" panose="02000000000000000000" pitchFamily="2" charset="-122"/>
              <a:ea typeface="方正粗黑宋简体" panose="02000000000000000000" pitchFamily="2" charset="-122"/>
            </a:endParaRPr>
          </a:p>
        </p:txBody>
      </p:sp>
      <p:sp>
        <p:nvSpPr>
          <p:cNvPr id="41" name="îṥḻîďè">
            <a:extLst>
              <a:ext uri="{FF2B5EF4-FFF2-40B4-BE49-F238E27FC236}">
                <a16:creationId xmlns:a16="http://schemas.microsoft.com/office/drawing/2014/main" id="{52D1C3A0-B9EB-4857-B091-5DCD152C379C}"/>
              </a:ext>
            </a:extLst>
          </p:cNvPr>
          <p:cNvSpPr txBox="1"/>
          <p:nvPr/>
        </p:nvSpPr>
        <p:spPr bwMode="auto">
          <a:xfrm>
            <a:off x="7458739" y="2510404"/>
            <a:ext cx="4499066" cy="29173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3200" b="1" dirty="0">
                <a:latin typeface="方正粗黑宋简体" panose="02000000000000000000" pitchFamily="2" charset="-122"/>
                <a:ea typeface="方正粗黑宋简体" panose="02000000000000000000" pitchFamily="2" charset="-122"/>
              </a:rPr>
              <a:t>二</a:t>
            </a:r>
            <a:r>
              <a:rPr lang="en-US" altLang="zh-CN" sz="3200" b="1" dirty="0">
                <a:latin typeface="方正粗黑宋简体" panose="02000000000000000000" pitchFamily="2" charset="-122"/>
                <a:ea typeface="方正粗黑宋简体" panose="02000000000000000000" pitchFamily="2" charset="-122"/>
              </a:rPr>
              <a:t>.</a:t>
            </a:r>
            <a:r>
              <a:rPr lang="zh-CN" altLang="en-US" sz="3200" b="1" dirty="0">
                <a:latin typeface="方正粗黑宋简体" panose="02000000000000000000" pitchFamily="2" charset="-122"/>
                <a:ea typeface="方正粗黑宋简体" panose="02000000000000000000" pitchFamily="2" charset="-122"/>
              </a:rPr>
              <a:t>创新点及特点</a:t>
            </a:r>
            <a:endParaRPr lang="en-US" altLang="zh-CN" sz="3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745036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592667" y="721447"/>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分析结果</a:t>
            </a:r>
            <a:endParaRPr lang="en-US" altLang="zh-CN" sz="2800" dirty="0">
              <a:latin typeface="楷体" panose="02010609060101010101" pitchFamily="49" charset="-122"/>
              <a:ea typeface="楷体" panose="02010609060101010101" pitchFamily="49" charset="-122"/>
            </a:endParaRPr>
          </a:p>
        </p:txBody>
      </p:sp>
      <p:sp>
        <p:nvSpPr>
          <p:cNvPr id="7" name="内容占位符 2">
            <a:extLst>
              <a:ext uri="{FF2B5EF4-FFF2-40B4-BE49-F238E27FC236}">
                <a16:creationId xmlns:a16="http://schemas.microsoft.com/office/drawing/2014/main" id="{153822AD-84A3-4745-AD1B-2060B53E05C6}"/>
              </a:ext>
            </a:extLst>
          </p:cNvPr>
          <p:cNvSpPr>
            <a:spLocks noGrp="1"/>
          </p:cNvSpPr>
          <p:nvPr/>
        </p:nvSpPr>
        <p:spPr>
          <a:xfrm>
            <a:off x="999539" y="1693333"/>
            <a:ext cx="10515128" cy="496146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3200" dirty="0">
                <a:latin typeface="FangSong" panose="02010609060101010101" pitchFamily="49" charset="-122"/>
                <a:ea typeface="FangSong" panose="02010609060101010101" pitchFamily="49" charset="-122"/>
              </a:rPr>
              <a:t>RankResult.txt</a:t>
            </a:r>
            <a:r>
              <a:rPr lang="zh-CN" altLang="en-US" sz="3200" dirty="0">
                <a:latin typeface="FangSong" panose="02010609060101010101" pitchFamily="49" charset="-122"/>
                <a:ea typeface="FangSong" panose="02010609060101010101" pitchFamily="49" charset="-122"/>
              </a:rPr>
              <a:t>中有</a:t>
            </a:r>
            <a:r>
              <a:rPr lang="en-US" altLang="zh-CN" sz="3200" dirty="0">
                <a:latin typeface="FangSong" panose="02010609060101010101" pitchFamily="49" charset="-122"/>
                <a:ea typeface="FangSong" panose="02010609060101010101" pitchFamily="49" charset="-122"/>
              </a:rPr>
              <a:t>16</a:t>
            </a:r>
            <a:r>
              <a:rPr lang="zh-CN" altLang="en-US" sz="3200" dirty="0">
                <a:latin typeface="FangSong" panose="02010609060101010101" pitchFamily="49" charset="-122"/>
                <a:ea typeface="FangSong" panose="02010609060101010101" pitchFamily="49" charset="-122"/>
              </a:rPr>
              <a:t>个字段被选择出来</a:t>
            </a:r>
            <a:endParaRPr lang="en-US" altLang="zh-CN" sz="3200" dirty="0">
              <a:latin typeface="FangSong" panose="02010609060101010101" pitchFamily="49" charset="-122"/>
              <a:ea typeface="FangSong" panose="02010609060101010101" pitchFamily="49" charset="-122"/>
            </a:endParaRPr>
          </a:p>
          <a:p>
            <a:pPr marL="0" indent="0">
              <a:buNone/>
            </a:pPr>
            <a:endParaRPr lang="en-US" altLang="zh-CN" sz="3200" dirty="0">
              <a:latin typeface="FangSong" panose="02010609060101010101" pitchFamily="49" charset="-122"/>
              <a:ea typeface="FangSong" panose="02010609060101010101" pitchFamily="49" charset="-122"/>
            </a:endParaRPr>
          </a:p>
          <a:p>
            <a:r>
              <a:rPr lang="zh-CN" altLang="en-US" sz="3200" dirty="0">
                <a:latin typeface="FangSong" panose="02010609060101010101" pitchFamily="49" charset="-122"/>
                <a:ea typeface="FangSong" panose="02010609060101010101" pitchFamily="49" charset="-122"/>
              </a:rPr>
              <a:t>如果选择有效，</a:t>
            </a:r>
            <a:r>
              <a:rPr lang="en-US" altLang="zh-CN" sz="3200" dirty="0" err="1">
                <a:latin typeface="FangSong" panose="02010609060101010101" pitchFamily="49" charset="-122"/>
                <a:ea typeface="FangSong" panose="02010609060101010101" pitchFamily="49" charset="-122"/>
              </a:rPr>
              <a:t>addandmulResult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addanddivResult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addandsubResult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mulanddivResult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mulandsubResult</a:t>
            </a:r>
            <a:r>
              <a:rPr lang="zh-CN" altLang="en-US" sz="3200" dirty="0">
                <a:latin typeface="FangSong" panose="02010609060101010101" pitchFamily="49" charset="-122"/>
                <a:ea typeface="FangSong" panose="02010609060101010101" pitchFamily="49" charset="-122"/>
              </a:rPr>
              <a:t>、</a:t>
            </a:r>
            <a:r>
              <a:rPr lang="en-US" altLang="zh-CN" sz="3200" dirty="0" err="1">
                <a:latin typeface="FangSong" panose="02010609060101010101" pitchFamily="49" charset="-122"/>
                <a:ea typeface="FangSong" panose="02010609060101010101" pitchFamily="49" charset="-122"/>
              </a:rPr>
              <a:t>divandsubResult</a:t>
            </a:r>
            <a:r>
              <a:rPr lang="zh-CN" altLang="en-US" sz="3200" dirty="0">
                <a:latin typeface="FangSong" panose="02010609060101010101" pitchFamily="49" charset="-122"/>
                <a:ea typeface="FangSong" panose="02010609060101010101" pitchFamily="49" charset="-122"/>
              </a:rPr>
              <a:t>六个字段应该排名靠前，因为涉及的待测方法多，变异体杀死率高，</a:t>
            </a:r>
            <a:r>
              <a:rPr lang="fr-FR" altLang="zh-CN" sz="3200" dirty="0">
                <a:latin typeface="FangSong" panose="02010609060101010101" pitchFamily="49" charset="-122"/>
                <a:ea typeface="FangSong" panose="02010609060101010101" pitchFamily="49" charset="-122"/>
              </a:rPr>
              <a:t>op1Double</a:t>
            </a:r>
            <a:r>
              <a:rPr lang="zh-CN" altLang="en-US" sz="3200" dirty="0">
                <a:latin typeface="FangSong" panose="02010609060101010101" pitchFamily="49" charset="-122"/>
                <a:ea typeface="FangSong" panose="02010609060101010101" pitchFamily="49" charset="-122"/>
              </a:rPr>
              <a:t>、</a:t>
            </a:r>
            <a:r>
              <a:rPr lang="fr-FR" altLang="zh-CN" sz="3200" dirty="0">
                <a:latin typeface="FangSong" panose="02010609060101010101" pitchFamily="49" charset="-122"/>
                <a:ea typeface="FangSong" panose="02010609060101010101" pitchFamily="49" charset="-122"/>
              </a:rPr>
              <a:t>op2Double</a:t>
            </a:r>
            <a:r>
              <a:rPr lang="zh-CN" altLang="en-US" sz="3200" dirty="0">
                <a:latin typeface="FangSong" panose="02010609060101010101" pitchFamily="49" charset="-122"/>
                <a:ea typeface="FangSong" panose="02010609060101010101" pitchFamily="49" charset="-122"/>
              </a:rPr>
              <a:t>、</a:t>
            </a:r>
            <a:r>
              <a:rPr lang="fr-FR" altLang="zh-CN" sz="3200" dirty="0">
                <a:latin typeface="FangSong" panose="02010609060101010101" pitchFamily="49" charset="-122"/>
                <a:ea typeface="FangSong" panose="02010609060101010101" pitchFamily="49" charset="-122"/>
              </a:rPr>
              <a:t>op1Int</a:t>
            </a:r>
            <a:r>
              <a:rPr lang="zh-CN" altLang="en-US" sz="3200" dirty="0">
                <a:latin typeface="FangSong" panose="02010609060101010101" pitchFamily="49" charset="-122"/>
                <a:ea typeface="FangSong" panose="02010609060101010101" pitchFamily="49" charset="-122"/>
              </a:rPr>
              <a:t>、</a:t>
            </a:r>
            <a:r>
              <a:rPr lang="fr-FR" altLang="zh-CN" sz="3200" dirty="0">
                <a:latin typeface="FangSong" panose="02010609060101010101" pitchFamily="49" charset="-122"/>
                <a:ea typeface="FangSong" panose="02010609060101010101" pitchFamily="49" charset="-122"/>
              </a:rPr>
              <a:t>op2Int</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distractor1</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distractor2</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distractor3</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op1String</a:t>
            </a:r>
            <a:r>
              <a:rPr lang="zh-CN" altLang="en-US" sz="3200" dirty="0">
                <a:latin typeface="FangSong" panose="02010609060101010101" pitchFamily="49" charset="-122"/>
                <a:ea typeface="FangSong" panose="02010609060101010101" pitchFamily="49" charset="-122"/>
              </a:rPr>
              <a:t>、</a:t>
            </a:r>
            <a:r>
              <a:rPr lang="en-US" altLang="zh-CN" sz="3200" dirty="0">
                <a:latin typeface="FangSong" panose="02010609060101010101" pitchFamily="49" charset="-122"/>
                <a:ea typeface="FangSong" panose="02010609060101010101" pitchFamily="49" charset="-122"/>
              </a:rPr>
              <a:t>op2String</a:t>
            </a:r>
            <a:r>
              <a:rPr lang="zh-CN" altLang="en-US" sz="3200" dirty="0">
                <a:latin typeface="FangSong" panose="02010609060101010101" pitchFamily="49" charset="-122"/>
                <a:ea typeface="FangSong" panose="02010609060101010101" pitchFamily="49" charset="-122"/>
              </a:rPr>
              <a:t>九个字段不应该出现在结果中，因为不能检测到任何变异体</a:t>
            </a:r>
            <a:endParaRPr lang="en-US" altLang="zh-CN" sz="3200" dirty="0">
              <a:latin typeface="FangSong" panose="02010609060101010101" pitchFamily="49" charset="-122"/>
              <a:ea typeface="FangSong" panose="02010609060101010101" pitchFamily="49" charset="-122"/>
            </a:endParaRPr>
          </a:p>
          <a:p>
            <a:endParaRPr lang="en-US" altLang="zh-CN" sz="3200" dirty="0">
              <a:solidFill>
                <a:srgbClr val="FF0000"/>
              </a:solidFill>
              <a:latin typeface="FangSong" panose="02010609060101010101" pitchFamily="49" charset="-122"/>
              <a:ea typeface="FangSong" panose="02010609060101010101" pitchFamily="49" charset="-122"/>
            </a:endParaRPr>
          </a:p>
          <a:p>
            <a:r>
              <a:rPr lang="zh-CN" altLang="en-US" sz="3200" dirty="0">
                <a:solidFill>
                  <a:srgbClr val="FF0000"/>
                </a:solidFill>
                <a:latin typeface="FangSong" panose="02010609060101010101" pitchFamily="49" charset="-122"/>
                <a:ea typeface="FangSong" panose="02010609060101010101" pitchFamily="49" charset="-122"/>
              </a:rPr>
              <a:t>确实有效，下图为证</a:t>
            </a:r>
            <a:endParaRPr lang="en-US" altLang="zh-CN" sz="3200" dirty="0">
              <a:solidFill>
                <a:srgbClr val="FF0000"/>
              </a:solidFill>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1685478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592667" y="721447"/>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分析结果</a:t>
            </a:r>
            <a:endParaRPr lang="en-US" altLang="zh-CN" sz="2800" dirty="0">
              <a:latin typeface="楷体" panose="02010609060101010101" pitchFamily="49" charset="-122"/>
              <a:ea typeface="楷体" panose="02010609060101010101" pitchFamily="49" charset="-122"/>
            </a:endParaRPr>
          </a:p>
        </p:txBody>
      </p:sp>
      <p:pic>
        <p:nvPicPr>
          <p:cNvPr id="3" name="图片 2">
            <a:extLst>
              <a:ext uri="{FF2B5EF4-FFF2-40B4-BE49-F238E27FC236}">
                <a16:creationId xmlns:a16="http://schemas.microsoft.com/office/drawing/2014/main" id="{D6A00B3B-B656-4B9B-8477-4DD0630E62C6}"/>
              </a:ext>
            </a:extLst>
          </p:cNvPr>
          <p:cNvPicPr>
            <a:picLocks noChangeAspect="1"/>
          </p:cNvPicPr>
          <p:nvPr/>
        </p:nvPicPr>
        <p:blipFill>
          <a:blip r:embed="rId3"/>
          <a:stretch>
            <a:fillRect/>
          </a:stretch>
        </p:blipFill>
        <p:spPr>
          <a:xfrm>
            <a:off x="6096002" y="2108200"/>
            <a:ext cx="6095998" cy="3428999"/>
          </a:xfrm>
          <a:prstGeom prst="rect">
            <a:avLst/>
          </a:prstGeom>
        </p:spPr>
      </p:pic>
      <p:pic>
        <p:nvPicPr>
          <p:cNvPr id="4" name="图片 3">
            <a:extLst>
              <a:ext uri="{FF2B5EF4-FFF2-40B4-BE49-F238E27FC236}">
                <a16:creationId xmlns:a16="http://schemas.microsoft.com/office/drawing/2014/main" id="{EA868BE8-6176-4F26-82DB-13B3EE27647D}"/>
              </a:ext>
            </a:extLst>
          </p:cNvPr>
          <p:cNvPicPr>
            <a:picLocks noChangeAspect="1"/>
          </p:cNvPicPr>
          <p:nvPr/>
        </p:nvPicPr>
        <p:blipFill>
          <a:blip r:embed="rId4"/>
          <a:stretch>
            <a:fillRect/>
          </a:stretch>
        </p:blipFill>
        <p:spPr>
          <a:xfrm>
            <a:off x="0" y="2108198"/>
            <a:ext cx="6096000" cy="3429000"/>
          </a:xfrm>
          <a:prstGeom prst="rect">
            <a:avLst/>
          </a:prstGeom>
        </p:spPr>
      </p:pic>
    </p:spTree>
    <p:extLst>
      <p:ext uri="{BB962C8B-B14F-4D97-AF65-F5344CB8AC3E}">
        <p14:creationId xmlns:p14="http://schemas.microsoft.com/office/powerpoint/2010/main" val="17945475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8381" y="1267534"/>
            <a:ext cx="7022826" cy="4321707"/>
          </a:xfrm>
          <a:prstGeom prst="rect">
            <a:avLst/>
          </a:prstGeom>
        </p:spPr>
      </p:pic>
      <p:sp>
        <p:nvSpPr>
          <p:cNvPr id="9" name="矩形 8"/>
          <p:cNvSpPr/>
          <p:nvPr/>
        </p:nvSpPr>
        <p:spPr>
          <a:xfrm>
            <a:off x="794" y="1556792"/>
            <a:ext cx="6984776" cy="3744416"/>
          </a:xfrm>
          <a:custGeom>
            <a:avLst/>
            <a:gdLst>
              <a:gd name="connsiteX0" fmla="*/ 0 w 6984776"/>
              <a:gd name="connsiteY0" fmla="*/ 0 h 3744416"/>
              <a:gd name="connsiteX1" fmla="*/ 6984776 w 6984776"/>
              <a:gd name="connsiteY1" fmla="*/ 0 h 3744416"/>
              <a:gd name="connsiteX2" fmla="*/ 6984776 w 6984776"/>
              <a:gd name="connsiteY2" fmla="*/ 3744416 h 3744416"/>
              <a:gd name="connsiteX3" fmla="*/ 0 w 6984776"/>
              <a:gd name="connsiteY3" fmla="*/ 3744416 h 3744416"/>
              <a:gd name="connsiteX4" fmla="*/ 0 w 6984776"/>
              <a:gd name="connsiteY4" fmla="*/ 0 h 3744416"/>
              <a:gd name="connsiteX0" fmla="*/ 0 w 6984776"/>
              <a:gd name="connsiteY0" fmla="*/ 0 h 3744416"/>
              <a:gd name="connsiteX1" fmla="*/ 6984776 w 6984776"/>
              <a:gd name="connsiteY1" fmla="*/ 0 h 3744416"/>
              <a:gd name="connsiteX2" fmla="*/ 5607389 w 6984776"/>
              <a:gd name="connsiteY2" fmla="*/ 3744416 h 3744416"/>
              <a:gd name="connsiteX3" fmla="*/ 0 w 6984776"/>
              <a:gd name="connsiteY3" fmla="*/ 3744416 h 3744416"/>
              <a:gd name="connsiteX4" fmla="*/ 0 w 6984776"/>
              <a:gd name="connsiteY4" fmla="*/ 0 h 374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4776" h="3744416">
                <a:moveTo>
                  <a:pt x="0" y="0"/>
                </a:moveTo>
                <a:lnTo>
                  <a:pt x="6984776" y="0"/>
                </a:lnTo>
                <a:lnTo>
                  <a:pt x="5607389" y="3744416"/>
                </a:lnTo>
                <a:lnTo>
                  <a:pt x="0" y="3744416"/>
                </a:lnTo>
                <a:lnTo>
                  <a:pt x="0" y="0"/>
                </a:lnTo>
                <a:close/>
              </a:path>
            </a:pathLst>
          </a:custGeom>
          <a:gradFill flip="none" rotWithShape="1">
            <a:gsLst>
              <a:gs pos="48000">
                <a:srgbClr val="49C1AD">
                  <a:alpha val="80000"/>
                </a:srgbClr>
              </a:gs>
              <a:gs pos="0">
                <a:srgbClr val="00B0F0">
                  <a:alpha val="80000"/>
                </a:srgbClr>
              </a:gs>
              <a:gs pos="100000">
                <a:srgbClr val="A8CF38">
                  <a:alpha val="8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schemeClr val="bg1"/>
              </a:solidFill>
              <a:cs typeface="+mn-ea"/>
              <a:sym typeface="+mn-lt"/>
            </a:endParaRPr>
          </a:p>
        </p:txBody>
      </p:sp>
      <p:sp>
        <p:nvSpPr>
          <p:cNvPr id="11" name="TextBox 10"/>
          <p:cNvSpPr txBox="1"/>
          <p:nvPr/>
        </p:nvSpPr>
        <p:spPr>
          <a:xfrm>
            <a:off x="2245067" y="2849741"/>
            <a:ext cx="2262158" cy="923330"/>
          </a:xfrm>
          <a:prstGeom prst="rect">
            <a:avLst/>
          </a:prstGeom>
          <a:noFill/>
        </p:spPr>
        <p:txBody>
          <a:bodyPr wrap="none" rtlCol="0">
            <a:spAutoFit/>
          </a:bodyPr>
          <a:lstStyle/>
          <a:p>
            <a:r>
              <a:rPr lang="zh-CN" altLang="en-US" sz="5400" b="1" dirty="0">
                <a:solidFill>
                  <a:schemeClr val="bg1"/>
                </a:solidFill>
                <a:effectLst>
                  <a:outerShdw blurRad="101600" dist="76200" dir="8100000" algn="tr" rotWithShape="0">
                    <a:schemeClr val="tx1">
                      <a:alpha val="15000"/>
                    </a:schemeClr>
                  </a:outerShdw>
                </a:effectLst>
                <a:latin typeface="方正粗黑宋简体" panose="02000000000000000000" pitchFamily="2" charset="-122"/>
                <a:ea typeface="方正粗黑宋简体" panose="02000000000000000000" pitchFamily="2" charset="-122"/>
                <a:cs typeface="+mn-ea"/>
                <a:sym typeface="+mn-lt"/>
              </a:rPr>
              <a:t>谢谢！</a:t>
            </a:r>
          </a:p>
        </p:txBody>
      </p:sp>
      <p:sp>
        <p:nvSpPr>
          <p:cNvPr id="13" name="直角三角形 12"/>
          <p:cNvSpPr/>
          <p:nvPr/>
        </p:nvSpPr>
        <p:spPr>
          <a:xfrm>
            <a:off x="6312025" y="1267534"/>
            <a:ext cx="673545" cy="291165"/>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248087" h="288032">
                <a:moveTo>
                  <a:pt x="0" y="288032"/>
                </a:moveTo>
                <a:lnTo>
                  <a:pt x="104775" y="0"/>
                </a:lnTo>
                <a:lnTo>
                  <a:pt x="1248087" y="288032"/>
                </a:lnTo>
                <a:lnTo>
                  <a:pt x="0" y="28803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直角三角形 12"/>
          <p:cNvSpPr/>
          <p:nvPr/>
        </p:nvSpPr>
        <p:spPr>
          <a:xfrm>
            <a:off x="4915464" y="5301208"/>
            <a:ext cx="691671" cy="296874"/>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 name="connsiteX0" fmla="*/ 0 w 1383342"/>
              <a:gd name="connsiteY0" fmla="*/ 288032 h 288032"/>
              <a:gd name="connsiteX1" fmla="*/ 104775 w 1383342"/>
              <a:gd name="connsiteY1" fmla="*/ 0 h 288032"/>
              <a:gd name="connsiteX2" fmla="*/ 1383342 w 1383342"/>
              <a:gd name="connsiteY2" fmla="*/ 377 h 288032"/>
              <a:gd name="connsiteX3" fmla="*/ 0 w 1383342"/>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383342" h="288032">
                <a:moveTo>
                  <a:pt x="0" y="288032"/>
                </a:moveTo>
                <a:lnTo>
                  <a:pt x="104775" y="0"/>
                </a:lnTo>
                <a:lnTo>
                  <a:pt x="1383342" y="377"/>
                </a:lnTo>
                <a:lnTo>
                  <a:pt x="0" y="288032"/>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7369" y="496287"/>
            <a:ext cx="2197741" cy="771247"/>
          </a:xfrm>
          <a:prstGeom prst="rect">
            <a:avLst/>
          </a:prstGeom>
        </p:spPr>
      </p:pic>
    </p:spTree>
    <p:extLst>
      <p:ext uri="{BB962C8B-B14F-4D97-AF65-F5344CB8AC3E}">
        <p14:creationId xmlns:p14="http://schemas.microsoft.com/office/powerpoint/2010/main" val="3128758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ṥḻíḑê">
            <a:extLst>
              <a:ext uri="{FF2B5EF4-FFF2-40B4-BE49-F238E27FC236}">
                <a16:creationId xmlns:a16="http://schemas.microsoft.com/office/drawing/2014/main" id="{2BBC3E88-DB59-48D8-B70D-7EBDB3785226}"/>
              </a:ext>
            </a:extLst>
          </p:cNvPr>
          <p:cNvSpPr txBox="1"/>
          <p:nvPr/>
        </p:nvSpPr>
        <p:spPr bwMode="auto">
          <a:xfrm>
            <a:off x="2628139" y="2870340"/>
            <a:ext cx="7929023" cy="111731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7200" b="1" dirty="0">
                <a:latin typeface="方正粗黑宋简体" panose="02000000000000000000" pitchFamily="2" charset="-122"/>
                <a:ea typeface="方正粗黑宋简体" panose="02000000000000000000" pitchFamily="2" charset="-122"/>
              </a:rPr>
              <a:t>一</a:t>
            </a:r>
            <a:r>
              <a:rPr lang="en-US" altLang="zh-CN" sz="7200" b="1" dirty="0">
                <a:latin typeface="方正粗黑宋简体" panose="02000000000000000000" pitchFamily="2" charset="-122"/>
                <a:ea typeface="方正粗黑宋简体" panose="02000000000000000000" pitchFamily="2" charset="-122"/>
              </a:rPr>
              <a:t>.</a:t>
            </a:r>
            <a:r>
              <a:rPr lang="zh-CN" altLang="en-US" sz="7200" b="1" dirty="0">
                <a:latin typeface="方正粗黑宋简体" panose="02000000000000000000" pitchFamily="2" charset="-122"/>
                <a:ea typeface="方正粗黑宋简体" panose="02000000000000000000" pitchFamily="2" charset="-122"/>
              </a:rPr>
              <a:t>工具方法</a:t>
            </a:r>
            <a:endParaRPr lang="en-US" altLang="zh-CN" sz="7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2014115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1455651" y="1391119"/>
            <a:ext cx="8534400" cy="523220"/>
          </a:xfrm>
          <a:prstGeom prst="rect">
            <a:avLst/>
          </a:prstGeom>
          <a:noFill/>
        </p:spPr>
        <p:txBody>
          <a:bodyPr wrap="square" rtlCol="0">
            <a:spAutoFit/>
          </a:bodyPr>
          <a:lstStyle/>
          <a:p>
            <a:r>
              <a:rPr lang="zh-CN" altLang="en-US" sz="2800" dirty="0">
                <a:latin typeface="楷体" panose="02010609060101010101" pitchFamily="49" charset="-122"/>
                <a:ea typeface="楷体" panose="02010609060101010101" pitchFamily="49" charset="-122"/>
              </a:rPr>
              <a:t>该工具的交互图如下：</a:t>
            </a:r>
            <a:endParaRPr lang="zh-CN" altLang="en-US" sz="2800" dirty="0"/>
          </a:p>
        </p:txBody>
      </p:sp>
      <p:pic>
        <p:nvPicPr>
          <p:cNvPr id="8" name="图片 7">
            <a:extLst>
              <a:ext uri="{FF2B5EF4-FFF2-40B4-BE49-F238E27FC236}">
                <a16:creationId xmlns:a16="http://schemas.microsoft.com/office/drawing/2014/main" id="{CE7E8134-F49D-4081-BC26-988D6712D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185" y="2299855"/>
            <a:ext cx="10123630" cy="3422072"/>
          </a:xfrm>
          <a:prstGeom prst="rect">
            <a:avLst/>
          </a:prstGeom>
        </p:spPr>
      </p:pic>
    </p:spTree>
    <p:extLst>
      <p:ext uri="{BB962C8B-B14F-4D97-AF65-F5344CB8AC3E}">
        <p14:creationId xmlns:p14="http://schemas.microsoft.com/office/powerpoint/2010/main" val="690069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321118" y="499655"/>
            <a:ext cx="8534400" cy="1138773"/>
          </a:xfrm>
          <a:prstGeom prst="rect">
            <a:avLst/>
          </a:prstGeom>
          <a:noFill/>
        </p:spPr>
        <p:txBody>
          <a:bodyPr wrap="square" rtlCol="0">
            <a:spAutoFit/>
          </a:bodyPr>
          <a:lstStyle/>
          <a:p>
            <a:r>
              <a:rPr lang="en-US" altLang="zh-CN" sz="4000" dirty="0">
                <a:latin typeface="方正粗黑宋简体" panose="02000000000000000000" pitchFamily="2" charset="-122"/>
                <a:ea typeface="方正粗黑宋简体" panose="02000000000000000000" pitchFamily="2" charset="-122"/>
              </a:rPr>
              <a:t>MAODS</a:t>
            </a:r>
            <a:r>
              <a:rPr lang="zh-CN" altLang="en-US" sz="4000" dirty="0">
                <a:latin typeface="方正粗黑宋简体" panose="02000000000000000000" pitchFamily="2" charset="-122"/>
                <a:ea typeface="方正粗黑宋简体" panose="02000000000000000000" pitchFamily="2" charset="-122"/>
              </a:rPr>
              <a:t>的具体实现方法如下：</a:t>
            </a:r>
            <a:endParaRPr lang="en-US" altLang="zh-CN" sz="4000" dirty="0">
              <a:latin typeface="方正粗黑宋简体" panose="02000000000000000000" pitchFamily="2" charset="-122"/>
              <a:ea typeface="方正粗黑宋简体" panose="02000000000000000000" pitchFamily="2" charset="-122"/>
            </a:endParaRPr>
          </a:p>
          <a:p>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500809"/>
            <a:ext cx="9646680" cy="53571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FangSong" panose="02010609060101010101" pitchFamily="49" charset="-122"/>
                <a:ea typeface="FangSong" panose="02010609060101010101" pitchFamily="49" charset="-122"/>
              </a:rPr>
              <a:t>MAODS</a:t>
            </a:r>
            <a:r>
              <a:rPr lang="zh-CN" altLang="en-US" dirty="0">
                <a:latin typeface="FangSong" panose="02010609060101010101" pitchFamily="49" charset="-122"/>
                <a:ea typeface="FangSong" panose="02010609060101010101" pitchFamily="49" charset="-122"/>
              </a:rPr>
              <a:t>实现方法描述非常简单，但真正实现比较麻烦</a:t>
            </a:r>
            <a:endParaRPr lang="en-US" altLang="zh-CN" dirty="0">
              <a:latin typeface="FangSong" panose="02010609060101010101" pitchFamily="49" charset="-122"/>
              <a:ea typeface="FangSong" panose="02010609060101010101" pitchFamily="49" charset="-122"/>
            </a:endParaRPr>
          </a:p>
          <a:p>
            <a:r>
              <a:rPr lang="zh-CN" altLang="en-US" dirty="0">
                <a:latin typeface="FangSong" panose="02010609060101010101" pitchFamily="49" charset="-122"/>
                <a:ea typeface="FangSong" panose="02010609060101010101" pitchFamily="49" charset="-122"/>
              </a:rPr>
              <a:t>使用</a:t>
            </a:r>
            <a:r>
              <a:rPr lang="zh-CN" altLang="en-US" dirty="0">
                <a:solidFill>
                  <a:srgbClr val="FF0000"/>
                </a:solidFill>
                <a:latin typeface="FangSong" panose="02010609060101010101" pitchFamily="49" charset="-122"/>
                <a:ea typeface="FangSong" panose="02010609060101010101" pitchFamily="49" charset="-122"/>
              </a:rPr>
              <a:t>动态程序分析</a:t>
            </a:r>
            <a:r>
              <a:rPr lang="zh-CN" altLang="en-US" dirty="0">
                <a:latin typeface="FangSong" panose="02010609060101010101" pitchFamily="49" charset="-122"/>
                <a:ea typeface="FangSong" panose="02010609060101010101" pitchFamily="49" charset="-122"/>
              </a:rPr>
              <a:t>的方法，我们选择实现类级的测试</a:t>
            </a:r>
            <a:endParaRPr lang="en-US" altLang="zh-CN" dirty="0">
              <a:latin typeface="FangSong" panose="02010609060101010101" pitchFamily="49" charset="-122"/>
              <a:ea typeface="FangSong" panose="02010609060101010101" pitchFamily="49" charset="-122"/>
            </a:endParaRPr>
          </a:p>
          <a:p>
            <a:r>
              <a:rPr lang="zh-CN" altLang="en-US" dirty="0">
                <a:latin typeface="FangSong" panose="02010609060101010101" pitchFamily="49" charset="-122"/>
                <a:ea typeface="FangSong" panose="02010609060101010101" pitchFamily="49" charset="-122"/>
              </a:rPr>
              <a:t>第一步，从被测系统中</a:t>
            </a:r>
            <a:r>
              <a:rPr lang="zh-CN" altLang="en-US" dirty="0">
                <a:solidFill>
                  <a:srgbClr val="FF0000"/>
                </a:solidFill>
                <a:latin typeface="FangSong" panose="02010609060101010101" pitchFamily="49" charset="-122"/>
                <a:ea typeface="FangSong" panose="02010609060101010101" pitchFamily="49" charset="-122"/>
              </a:rPr>
              <a:t>生成变异体集合</a:t>
            </a:r>
            <a:r>
              <a:rPr lang="zh-CN" altLang="en-US" dirty="0">
                <a:latin typeface="FangSong" panose="02010609060101010101" pitchFamily="49" charset="-122"/>
                <a:ea typeface="FangSong" panose="02010609060101010101" pitchFamily="49" charset="-122"/>
              </a:rPr>
              <a:t>（我们使用</a:t>
            </a:r>
            <a:r>
              <a:rPr lang="en-US" altLang="zh-CN" dirty="0" err="1">
                <a:latin typeface="FangSong" panose="02010609060101010101" pitchFamily="49" charset="-122"/>
                <a:ea typeface="FangSong" panose="02010609060101010101" pitchFamily="49" charset="-122"/>
              </a:rPr>
              <a:t>Mujava</a:t>
            </a:r>
            <a:r>
              <a:rPr lang="zh-CN" altLang="en-US" dirty="0">
                <a:latin typeface="FangSong" panose="02010609060101010101" pitchFamily="49" charset="-122"/>
                <a:ea typeface="FangSong" panose="02010609060101010101" pitchFamily="49" charset="-122"/>
              </a:rPr>
              <a:t>工具进行编译测试），这部分变异程序仅需要对操作符和变量进行变异即可；</a:t>
            </a:r>
            <a:endParaRPr lang="en-US" altLang="zh-CN" dirty="0">
              <a:latin typeface="FangSong" panose="02010609060101010101" pitchFamily="49" charset="-122"/>
              <a:ea typeface="FangSong" panose="02010609060101010101" pitchFamily="49" charset="-122"/>
            </a:endParaRPr>
          </a:p>
          <a:p>
            <a:r>
              <a:rPr lang="zh-CN" altLang="en-US" dirty="0">
                <a:latin typeface="FangSong" panose="02010609060101010101" pitchFamily="49" charset="-122"/>
                <a:ea typeface="FangSong" panose="02010609060101010101" pitchFamily="49" charset="-122"/>
              </a:rPr>
              <a:t>第二步使用原始系统做预言，采用</a:t>
            </a:r>
            <a:r>
              <a:rPr lang="zh-CN" altLang="en-US" dirty="0">
                <a:solidFill>
                  <a:srgbClr val="FF0000"/>
                </a:solidFill>
                <a:latin typeface="FangSong" panose="02010609060101010101" pitchFamily="49" charset="-122"/>
                <a:ea typeface="FangSong" panose="02010609060101010101" pitchFamily="49" charset="-122"/>
              </a:rPr>
              <a:t>自动化背靠背测试</a:t>
            </a:r>
            <a:r>
              <a:rPr lang="zh-CN" altLang="en-US" dirty="0">
                <a:latin typeface="FangSong" panose="02010609060101010101" pitchFamily="49" charset="-122"/>
                <a:ea typeface="FangSong" panose="02010609060101010101" pitchFamily="49" charset="-122"/>
              </a:rPr>
              <a:t>，在变异体上运行与原始系统相同的测试输入，得到字段杀死变异体的情况下</a:t>
            </a:r>
            <a:endParaRPr lang="en-US" altLang="zh-CN" dirty="0">
              <a:latin typeface="FangSong" panose="02010609060101010101" pitchFamily="49" charset="-122"/>
              <a:ea typeface="FangSong" panose="02010609060101010101" pitchFamily="49" charset="-122"/>
            </a:endParaRPr>
          </a:p>
          <a:p>
            <a:r>
              <a:rPr lang="zh-CN" altLang="en-US" dirty="0">
                <a:latin typeface="FangSong" panose="02010609060101010101" pitchFamily="49" charset="-122"/>
                <a:ea typeface="FangSong" panose="02010609060101010101" pitchFamily="49" charset="-122"/>
              </a:rPr>
              <a:t>得出每个变量检测出变异体故障的概率，并基于这些信息根据故障查找对变量有效性进行排序（</a:t>
            </a:r>
            <a:r>
              <a:rPr lang="zh-CN" altLang="en-US" dirty="0">
                <a:solidFill>
                  <a:srgbClr val="FF0000"/>
                </a:solidFill>
                <a:latin typeface="FangSong" panose="02010609060101010101" pitchFamily="49" charset="-122"/>
                <a:ea typeface="FangSong" panose="02010609060101010101" pitchFamily="49" charset="-122"/>
              </a:rPr>
              <a:t>采用贪心策略</a:t>
            </a:r>
            <a:r>
              <a:rPr lang="zh-CN" altLang="en-US" dirty="0">
                <a:latin typeface="FangSong" panose="02010609060101010101" pitchFamily="49" charset="-122"/>
                <a:ea typeface="FangSong" panose="02010609060101010101" pitchFamily="49" charset="-122"/>
              </a:rPr>
              <a:t>）</a:t>
            </a:r>
            <a:endParaRPr lang="en-US" altLang="zh-CN" dirty="0">
              <a:latin typeface="FangSong" panose="02010609060101010101" pitchFamily="49" charset="-122"/>
              <a:ea typeface="FangSong" panose="02010609060101010101" pitchFamily="49" charset="-122"/>
            </a:endParaRPr>
          </a:p>
          <a:p>
            <a:r>
              <a:rPr lang="zh-CN" altLang="en-US" dirty="0">
                <a:latin typeface="FangSong" panose="02010609060101010101" pitchFamily="49" charset="-122"/>
                <a:ea typeface="FangSong" panose="02010609060101010101" pitchFamily="49" charset="-122"/>
              </a:rPr>
              <a:t>估计测试预言变量集合应包含多少数量的变量</a:t>
            </a:r>
            <a:endParaRPr lang="en-US" altLang="zh-CN" dirty="0">
              <a:latin typeface="FangSong" panose="02010609060101010101" pitchFamily="49" charset="-122"/>
              <a:ea typeface="FangSong" panose="02010609060101010101" pitchFamily="49" charset="-122"/>
            </a:endParaRPr>
          </a:p>
          <a:p>
            <a:endParaRPr lang="en-US" altLang="zh-CN" dirty="0"/>
          </a:p>
          <a:p>
            <a:endParaRPr lang="zh-CN" altLang="en-US" dirty="0"/>
          </a:p>
        </p:txBody>
      </p:sp>
    </p:spTree>
    <p:extLst>
      <p:ext uri="{BB962C8B-B14F-4D97-AF65-F5344CB8AC3E}">
        <p14:creationId xmlns:p14="http://schemas.microsoft.com/office/powerpoint/2010/main" val="591786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321118" y="499655"/>
            <a:ext cx="8534400" cy="1138773"/>
          </a:xfrm>
          <a:prstGeom prst="rect">
            <a:avLst/>
          </a:prstGeom>
          <a:noFill/>
        </p:spPr>
        <p:txBody>
          <a:bodyPr wrap="square" rtlCol="0">
            <a:spAutoFit/>
          </a:bodyPr>
          <a:lstStyle/>
          <a:p>
            <a:r>
              <a:rPr lang="en-US" altLang="zh-CN" sz="4000" dirty="0">
                <a:latin typeface="方正粗黑宋简体" panose="02000000000000000000" pitchFamily="2" charset="-122"/>
                <a:ea typeface="方正粗黑宋简体" panose="02000000000000000000" pitchFamily="2" charset="-122"/>
              </a:rPr>
              <a:t>MAODS</a:t>
            </a:r>
            <a:r>
              <a:rPr lang="zh-CN" altLang="en-US" sz="4000" dirty="0">
                <a:latin typeface="方正粗黑宋简体" panose="02000000000000000000" pitchFamily="2" charset="-122"/>
                <a:ea typeface="方正粗黑宋简体" panose="02000000000000000000" pitchFamily="2" charset="-122"/>
              </a:rPr>
              <a:t>的核心算法：</a:t>
            </a:r>
            <a:endParaRPr lang="en-US" altLang="zh-CN" sz="4000" dirty="0">
              <a:latin typeface="方正粗黑宋简体" panose="02000000000000000000" pitchFamily="2" charset="-122"/>
              <a:ea typeface="方正粗黑宋简体" panose="02000000000000000000" pitchFamily="2" charset="-122"/>
            </a:endParaRPr>
          </a:p>
          <a:p>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832393" y="1331476"/>
            <a:ext cx="9646680" cy="535719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FF0000"/>
                </a:solidFill>
                <a:latin typeface="FangSong" panose="02010609060101010101" pitchFamily="49" charset="-122"/>
                <a:ea typeface="FangSong" panose="02010609060101010101" pitchFamily="49" charset="-122"/>
              </a:rPr>
              <a:t>自动化背靠背测试</a:t>
            </a:r>
            <a:r>
              <a:rPr lang="zh-CN" altLang="en-US" dirty="0">
                <a:latin typeface="FangSong" panose="02010609060101010101" pitchFamily="49" charset="-122"/>
                <a:ea typeface="FangSong" panose="02010609060101010101" pitchFamily="49" charset="-122"/>
              </a:rPr>
              <a:t>：在</a:t>
            </a:r>
            <a:r>
              <a:rPr lang="en-US" altLang="zh-CN" dirty="0">
                <a:latin typeface="FangSong" panose="02010609060101010101" pitchFamily="49" charset="-122"/>
                <a:ea typeface="FangSong" panose="02010609060101010101" pitchFamily="49" charset="-122"/>
              </a:rPr>
              <a:t>MAODS</a:t>
            </a:r>
            <a:r>
              <a:rPr lang="zh-CN" altLang="en-US" dirty="0">
                <a:latin typeface="FangSong" panose="02010609060101010101" pitchFamily="49" charset="-122"/>
                <a:ea typeface="FangSong" panose="02010609060101010101" pitchFamily="49" charset="-122"/>
              </a:rPr>
              <a:t>系统中，通过向原始系统中进行测试输入得到输出（即执行程序后每个字段的值）作为预言</a:t>
            </a:r>
            <a:r>
              <a:rPr lang="en-US" altLang="zh-CN" dirty="0">
                <a:latin typeface="FangSong" panose="02010609060101010101" pitchFamily="49" charset="-122"/>
                <a:ea typeface="FangSong" panose="02010609060101010101" pitchFamily="49" charset="-122"/>
              </a:rPr>
              <a:t>P</a:t>
            </a:r>
            <a:r>
              <a:rPr lang="zh-CN" altLang="en-US" dirty="0">
                <a:latin typeface="FangSong" panose="02010609060101010101" pitchFamily="49" charset="-122"/>
                <a:ea typeface="FangSong" panose="02010609060101010101" pitchFamily="49" charset="-122"/>
              </a:rPr>
              <a:t>，然后向所有变异体进行相同的测试输入得到输出（即执行程序后每个字段的值）同预言</a:t>
            </a:r>
            <a:r>
              <a:rPr lang="en-US" altLang="zh-CN" dirty="0">
                <a:latin typeface="FangSong" panose="02010609060101010101" pitchFamily="49" charset="-122"/>
                <a:ea typeface="FangSong" panose="02010609060101010101" pitchFamily="49" charset="-122"/>
              </a:rPr>
              <a:t>P</a:t>
            </a:r>
            <a:r>
              <a:rPr lang="zh-CN" altLang="en-US" dirty="0">
                <a:latin typeface="FangSong" panose="02010609060101010101" pitchFamily="49" charset="-122"/>
                <a:ea typeface="FangSong" panose="02010609060101010101" pitchFamily="49" charset="-122"/>
              </a:rPr>
              <a:t>进行比较，看哪些变异体能够被哪些字段杀死。</a:t>
            </a:r>
            <a:endParaRPr lang="en-US" altLang="zh-CN" dirty="0">
              <a:latin typeface="FangSong" panose="02010609060101010101" pitchFamily="49" charset="-122"/>
              <a:ea typeface="FangSong" panose="02010609060101010101" pitchFamily="49" charset="-122"/>
            </a:endParaRPr>
          </a:p>
          <a:p>
            <a:r>
              <a:rPr lang="zh-CN" altLang="en-US" dirty="0">
                <a:solidFill>
                  <a:srgbClr val="FF0000"/>
                </a:solidFill>
                <a:latin typeface="FangSong" panose="02010609060101010101" pitchFamily="49" charset="-122"/>
                <a:ea typeface="FangSong" panose="02010609060101010101" pitchFamily="49" charset="-122"/>
              </a:rPr>
              <a:t>基于贪心策略的排序算法</a:t>
            </a:r>
            <a:r>
              <a:rPr lang="zh-CN" altLang="en-US" dirty="0">
                <a:latin typeface="FangSong" panose="02010609060101010101" pitchFamily="49" charset="-122"/>
                <a:ea typeface="FangSong" panose="02010609060101010101" pitchFamily="49" charset="-122"/>
              </a:rPr>
              <a:t>：</a:t>
            </a:r>
            <a:r>
              <a:rPr lang="en-US" altLang="zh-CN" dirty="0">
                <a:latin typeface="FangSong" panose="02010609060101010101" pitchFamily="49" charset="-122"/>
                <a:ea typeface="FangSong" panose="02010609060101010101" pitchFamily="49" charset="-122"/>
              </a:rPr>
              <a:t> MAODS</a:t>
            </a:r>
            <a:r>
              <a:rPr lang="zh-CN" altLang="en-US" dirty="0">
                <a:latin typeface="FangSong" panose="02010609060101010101" pitchFamily="49" charset="-122"/>
                <a:ea typeface="FangSong" panose="02010609060101010101" pitchFamily="49" charset="-122"/>
              </a:rPr>
              <a:t>采用更复杂但得到的测试预言字段集合更高效的贪心算法，首先定义每个集合代表一个突变体，该集合的每个元素是能够杀死对应突变体的字段，算法描述如下：</a:t>
            </a:r>
            <a:r>
              <a:rPr lang="en-US" altLang="zh-CN" dirty="0">
                <a:latin typeface="FangSong" panose="02010609060101010101" pitchFamily="49" charset="-122"/>
                <a:ea typeface="FangSong" panose="02010609060101010101" pitchFamily="49" charset="-122"/>
              </a:rPr>
              <a:t>1. </a:t>
            </a:r>
            <a:r>
              <a:rPr lang="zh-CN" altLang="en-US" dirty="0">
                <a:latin typeface="FangSong" panose="02010609060101010101" pitchFamily="49" charset="-122"/>
                <a:ea typeface="FangSong" panose="02010609060101010101" pitchFamily="49" charset="-122"/>
              </a:rPr>
              <a:t>选择覆盖最多集合的元素 </a:t>
            </a:r>
            <a:r>
              <a:rPr lang="en-US" altLang="zh-CN" dirty="0">
                <a:latin typeface="FangSong" panose="02010609060101010101" pitchFamily="49" charset="-122"/>
                <a:ea typeface="FangSong" panose="02010609060101010101" pitchFamily="49" charset="-122"/>
              </a:rPr>
              <a:t>2. </a:t>
            </a:r>
            <a:r>
              <a:rPr lang="zh-CN" altLang="en-US" dirty="0">
                <a:latin typeface="FangSong" panose="02010609060101010101" pitchFamily="49" charset="-122"/>
                <a:ea typeface="FangSong" panose="02010609060101010101" pitchFamily="49" charset="-122"/>
              </a:rPr>
              <a:t>删除被最多元素覆盖的集合，以更新得到目前还剩下的的突变体和对应能杀死该突变体的字段 </a:t>
            </a:r>
            <a:r>
              <a:rPr lang="en-US" altLang="zh-CN" dirty="0">
                <a:latin typeface="FangSong" panose="02010609060101010101" pitchFamily="49" charset="-122"/>
                <a:ea typeface="FangSong" panose="02010609060101010101" pitchFamily="49" charset="-122"/>
              </a:rPr>
              <a:t>3. </a:t>
            </a:r>
            <a:r>
              <a:rPr lang="zh-CN" altLang="en-US" dirty="0">
                <a:latin typeface="FangSong" panose="02010609060101010101" pitchFamily="49" charset="-122"/>
                <a:ea typeface="FangSong" panose="02010609060101010101" pitchFamily="49" charset="-122"/>
              </a:rPr>
              <a:t>重复以上过程直到所有集合被覆盖（所有变异体都被杀死）或所有集合中都没有元素了（所有字段都不能杀死剩下的变异体）</a:t>
            </a:r>
            <a:endParaRPr lang="en-US" altLang="zh-CN" dirty="0">
              <a:latin typeface="FangSong" panose="02010609060101010101" pitchFamily="49" charset="-122"/>
              <a:ea typeface="FangSong" panose="02010609060101010101" pitchFamily="49" charset="-122"/>
            </a:endParaRPr>
          </a:p>
          <a:p>
            <a:r>
              <a:rPr lang="zh-CN" altLang="en-US" dirty="0">
                <a:solidFill>
                  <a:srgbClr val="FF0000"/>
                </a:solidFill>
                <a:latin typeface="FangSong" panose="02010609060101010101" pitchFamily="49" charset="-122"/>
                <a:ea typeface="FangSong" panose="02010609060101010101" pitchFamily="49" charset="-122"/>
              </a:rPr>
              <a:t>具体代码详见仓库</a:t>
            </a:r>
            <a:endParaRPr lang="en-US" altLang="zh-CN" dirty="0">
              <a:solidFill>
                <a:srgbClr val="FF0000"/>
              </a:solidFill>
              <a:latin typeface="FangSong" panose="02010609060101010101" pitchFamily="49" charset="-122"/>
              <a:ea typeface="FangSong" panose="02010609060101010101" pitchFamily="49" charset="-122"/>
            </a:endParaRPr>
          </a:p>
          <a:p>
            <a:endParaRPr lang="en-US" altLang="zh-CN" dirty="0">
              <a:latin typeface="FangSong" panose="02010609060101010101" pitchFamily="49" charset="-122"/>
              <a:ea typeface="FangSong" panose="02010609060101010101" pitchFamily="49" charset="-122"/>
            </a:endParaRPr>
          </a:p>
          <a:p>
            <a:endParaRPr lang="zh-CN" altLang="en-US" dirty="0"/>
          </a:p>
        </p:txBody>
      </p:sp>
    </p:spTree>
    <p:extLst>
      <p:ext uri="{BB962C8B-B14F-4D97-AF65-F5344CB8AC3E}">
        <p14:creationId xmlns:p14="http://schemas.microsoft.com/office/powerpoint/2010/main" val="3196696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ṥḻíḑê">
            <a:extLst>
              <a:ext uri="{FF2B5EF4-FFF2-40B4-BE49-F238E27FC236}">
                <a16:creationId xmlns:a16="http://schemas.microsoft.com/office/drawing/2014/main" id="{2BBC3E88-DB59-48D8-B70D-7EBDB3785226}"/>
              </a:ext>
            </a:extLst>
          </p:cNvPr>
          <p:cNvSpPr txBox="1"/>
          <p:nvPr/>
        </p:nvSpPr>
        <p:spPr bwMode="auto">
          <a:xfrm>
            <a:off x="2788236" y="2870340"/>
            <a:ext cx="7168563" cy="111731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b">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sz="7200" b="1" dirty="0">
                <a:latin typeface="方正粗黑宋简体" panose="02000000000000000000" pitchFamily="2" charset="-122"/>
                <a:ea typeface="方正粗黑宋简体" panose="02000000000000000000" pitchFamily="2" charset="-122"/>
              </a:rPr>
              <a:t>二</a:t>
            </a:r>
            <a:r>
              <a:rPr lang="en-US" altLang="zh-CN" sz="7200" b="1" dirty="0">
                <a:latin typeface="方正粗黑宋简体" panose="02000000000000000000" pitchFamily="2" charset="-122"/>
                <a:ea typeface="方正粗黑宋简体" panose="02000000000000000000" pitchFamily="2" charset="-122"/>
              </a:rPr>
              <a:t>.</a:t>
            </a:r>
            <a:r>
              <a:rPr lang="zh-CN" altLang="en-US" sz="7200" b="1" dirty="0">
                <a:latin typeface="方正粗黑宋简体" panose="02000000000000000000" pitchFamily="2" charset="-122"/>
                <a:ea typeface="方正粗黑宋简体" panose="02000000000000000000" pitchFamily="2" charset="-122"/>
              </a:rPr>
              <a:t>创新点及特点</a:t>
            </a:r>
            <a:endParaRPr lang="en-US" altLang="zh-CN" sz="7200" b="1" dirty="0">
              <a:latin typeface="方正粗黑宋简体" panose="02000000000000000000" pitchFamily="2" charset="-122"/>
              <a:ea typeface="方正粗黑宋简体" panose="02000000000000000000" pitchFamily="2" charset="-122"/>
            </a:endParaRPr>
          </a:p>
        </p:txBody>
      </p:sp>
    </p:spTree>
    <p:extLst>
      <p:ext uri="{BB962C8B-B14F-4D97-AF65-F5344CB8AC3E}">
        <p14:creationId xmlns:p14="http://schemas.microsoft.com/office/powerpoint/2010/main" val="2257110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168718" y="668988"/>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创新点：相较于</a:t>
            </a:r>
            <a:r>
              <a:rPr lang="en-US" altLang="zh-CN" sz="4000" dirty="0">
                <a:latin typeface="方正粗黑宋简体" panose="02000000000000000000" pitchFamily="2" charset="-122"/>
                <a:ea typeface="方正粗黑宋简体" panose="02000000000000000000" pitchFamily="2" charset="-122"/>
              </a:rPr>
              <a:t>2012</a:t>
            </a:r>
            <a:r>
              <a:rPr lang="zh-CN" altLang="en-US" sz="4000" dirty="0">
                <a:latin typeface="方正粗黑宋简体" panose="02000000000000000000" pitchFamily="2" charset="-122"/>
                <a:ea typeface="方正粗黑宋简体" panose="02000000000000000000" pitchFamily="2" charset="-122"/>
              </a:rPr>
              <a:t>年及以前的相关工具</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1822543"/>
            <a:ext cx="9646680" cy="46882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FangSong" panose="02010609060101010101" pitchFamily="49" charset="-122"/>
                <a:ea typeface="FangSong" panose="02010609060101010101" pitchFamily="49" charset="-122"/>
              </a:rPr>
              <a:t>MAODS</a:t>
            </a:r>
            <a:r>
              <a:rPr lang="zh-CN" altLang="en-US" dirty="0">
                <a:latin typeface="FangSong" panose="02010609060101010101" pitchFamily="49" charset="-122"/>
                <a:ea typeface="FangSong" panose="02010609060101010101" pitchFamily="49" charset="-122"/>
              </a:rPr>
              <a:t>应用了</a:t>
            </a:r>
            <a:r>
              <a:rPr lang="zh-CN" altLang="en-US" dirty="0">
                <a:solidFill>
                  <a:srgbClr val="FF0000"/>
                </a:solidFill>
                <a:latin typeface="FangSong" panose="02010609060101010101" pitchFamily="49" charset="-122"/>
                <a:ea typeface="FangSong" panose="02010609060101010101" pitchFamily="49" charset="-122"/>
              </a:rPr>
              <a:t>突变测试中的突变方法来进行缺陷模拟</a:t>
            </a:r>
            <a:r>
              <a:rPr lang="zh-CN" altLang="en-US" dirty="0">
                <a:latin typeface="FangSong" panose="02010609060101010101" pitchFamily="49" charset="-122"/>
                <a:ea typeface="FangSong" panose="02010609060101010101" pitchFamily="49" charset="-122"/>
              </a:rPr>
              <a:t>，选择变异杀死率高的字段进入测试预言字段选择序列，</a:t>
            </a:r>
            <a:br>
              <a:rPr lang="en-US" altLang="zh-CN" dirty="0">
                <a:latin typeface="FangSong" panose="02010609060101010101" pitchFamily="49" charset="-122"/>
                <a:ea typeface="FangSong" panose="02010609060101010101" pitchFamily="49" charset="-122"/>
              </a:rPr>
            </a:br>
            <a:r>
              <a:rPr lang="en-US" altLang="zh-CN" dirty="0" err="1">
                <a:latin typeface="FangSong" panose="02010609060101010101" pitchFamily="49" charset="-122"/>
                <a:ea typeface="FangSong" panose="02010609060101010101" pitchFamily="49" charset="-122"/>
              </a:rPr>
              <a:t>Voas</a:t>
            </a:r>
            <a:r>
              <a:rPr lang="zh-CN" altLang="en-US" dirty="0">
                <a:latin typeface="FangSong" panose="02010609060101010101" pitchFamily="49" charset="-122"/>
                <a:ea typeface="FangSong" panose="02010609060101010101" pitchFamily="49" charset="-122"/>
              </a:rPr>
              <a:t>和</a:t>
            </a:r>
            <a:r>
              <a:rPr lang="en-US" altLang="zh-CN" dirty="0">
                <a:latin typeface="FangSong" panose="02010609060101010101" pitchFamily="49" charset="-122"/>
                <a:ea typeface="FangSong" panose="02010609060101010101" pitchFamily="49" charset="-122"/>
              </a:rPr>
              <a:t>Miller</a:t>
            </a:r>
            <a:r>
              <a:rPr lang="zh-CN" altLang="en-US" dirty="0">
                <a:latin typeface="FangSong" panose="02010609060101010101" pitchFamily="49" charset="-122"/>
                <a:ea typeface="FangSong" panose="02010609060101010101" pitchFamily="49" charset="-122"/>
              </a:rPr>
              <a:t>建议使用变异分析选择内部字段进行测试预言。</a:t>
            </a:r>
            <a:endParaRPr lang="en-US" altLang="zh-CN" dirty="0">
              <a:latin typeface="FangSong" panose="02010609060101010101" pitchFamily="49" charset="-122"/>
              <a:ea typeface="FangSong" panose="02010609060101010101" pitchFamily="49" charset="-122"/>
            </a:endParaRPr>
          </a:p>
          <a:p>
            <a:pPr marL="0" indent="0">
              <a:buNone/>
            </a:pPr>
            <a:endParaRPr lang="en-US" altLang="zh-CN" dirty="0">
              <a:latin typeface="FangSong" panose="02010609060101010101" pitchFamily="49" charset="-122"/>
              <a:ea typeface="FangSong" panose="02010609060101010101" pitchFamily="49" charset="-122"/>
            </a:endParaRPr>
          </a:p>
          <a:p>
            <a:r>
              <a:rPr lang="en-US" altLang="zh-CN" dirty="0">
                <a:latin typeface="FangSong" panose="02010609060101010101" pitchFamily="49" charset="-122"/>
                <a:ea typeface="FangSong" panose="02010609060101010101" pitchFamily="49" charset="-122"/>
              </a:rPr>
              <a:t>MAODS</a:t>
            </a:r>
            <a:r>
              <a:rPr lang="zh-CN" altLang="en-US" dirty="0">
                <a:solidFill>
                  <a:srgbClr val="FF0000"/>
                </a:solidFill>
                <a:latin typeface="FangSong" panose="02010609060101010101" pitchFamily="49" charset="-122"/>
                <a:ea typeface="FangSong" panose="02010609060101010101" pitchFamily="49" charset="-122"/>
              </a:rPr>
              <a:t>使用变量优先级排序对测试预言字段集合进行选择</a:t>
            </a:r>
            <a:r>
              <a:rPr lang="zh-CN" altLang="en-US" dirty="0">
                <a:latin typeface="FangSong" panose="02010609060101010101" pitchFamily="49" charset="-122"/>
                <a:ea typeface="FangSong" panose="02010609060101010101" pitchFamily="49" charset="-122"/>
              </a:rPr>
              <a:t>，而之前的相关工作大多是用于自动生成用于回归测试的基于不变量的测试预言，并不会量化不变量的潜在有效性，</a:t>
            </a:r>
            <a:br>
              <a:rPr lang="en-US" altLang="zh-CN" dirty="0">
                <a:latin typeface="FangSong" panose="02010609060101010101" pitchFamily="49" charset="-122"/>
                <a:ea typeface="FangSong" panose="02010609060101010101" pitchFamily="49" charset="-122"/>
              </a:rPr>
            </a:br>
            <a:r>
              <a:rPr lang="zh-CN" altLang="en-US" dirty="0">
                <a:latin typeface="FangSong" panose="02010609060101010101" pitchFamily="49" charset="-122"/>
                <a:ea typeface="FangSong" panose="02010609060101010101" pitchFamily="49" charset="-122"/>
              </a:rPr>
              <a:t>与</a:t>
            </a:r>
            <a:r>
              <a:rPr lang="en-US" altLang="zh-CN" dirty="0">
                <a:latin typeface="FangSong" panose="02010609060101010101" pitchFamily="49" charset="-122"/>
                <a:ea typeface="FangSong" panose="02010609060101010101" pitchFamily="49" charset="-122"/>
              </a:rPr>
              <a:t>Eclat</a:t>
            </a:r>
            <a:r>
              <a:rPr lang="zh-CN" altLang="en-US" dirty="0">
                <a:latin typeface="FangSong" panose="02010609060101010101" pitchFamily="49" charset="-122"/>
                <a:ea typeface="FangSong" panose="02010609060101010101" pitchFamily="49" charset="-122"/>
              </a:rPr>
              <a:t>、</a:t>
            </a:r>
            <a:r>
              <a:rPr lang="en-US" altLang="zh-CN" dirty="0" err="1">
                <a:latin typeface="FangSong" panose="02010609060101010101" pitchFamily="49" charset="-122"/>
                <a:ea typeface="FangSong" panose="02010609060101010101" pitchFamily="49" charset="-122"/>
              </a:rPr>
              <a:t>DiffGen</a:t>
            </a:r>
            <a:r>
              <a:rPr lang="zh-CN" altLang="en-US" dirty="0">
                <a:latin typeface="FangSong" panose="02010609060101010101" pitchFamily="49" charset="-122"/>
                <a:ea typeface="FangSong" panose="02010609060101010101" pitchFamily="49" charset="-122"/>
              </a:rPr>
              <a:t>的工作不同；</a:t>
            </a:r>
            <a:br>
              <a:rPr lang="en-US" altLang="zh-CN" dirty="0">
                <a:latin typeface="FangSong" panose="02010609060101010101" pitchFamily="49" charset="-122"/>
                <a:ea typeface="FangSong" panose="02010609060101010101" pitchFamily="49" charset="-122"/>
              </a:rPr>
            </a:br>
            <a:r>
              <a:rPr lang="zh-CN" altLang="en-US" dirty="0">
                <a:latin typeface="FangSong" panose="02010609060101010101" pitchFamily="49" charset="-122"/>
                <a:ea typeface="FangSong" panose="02010609060101010101" pitchFamily="49" charset="-122"/>
              </a:rPr>
              <a:t>与</a:t>
            </a:r>
            <a:r>
              <a:rPr lang="en-US" altLang="zh-CN" dirty="0">
                <a:latin typeface="FangSong" panose="02010609060101010101" pitchFamily="49" charset="-122"/>
                <a:ea typeface="FangSong" panose="02010609060101010101" pitchFamily="49" charset="-122"/>
              </a:rPr>
              <a:t>Evans</a:t>
            </a:r>
            <a:r>
              <a:rPr lang="zh-CN" altLang="en-US" dirty="0">
                <a:latin typeface="FangSong" panose="02010609060101010101" pitchFamily="49" charset="-122"/>
                <a:ea typeface="FangSong" panose="02010609060101010101" pitchFamily="49" charset="-122"/>
              </a:rPr>
              <a:t>和</a:t>
            </a:r>
            <a:r>
              <a:rPr lang="en-US" altLang="zh-CN" dirty="0">
                <a:latin typeface="FangSong" panose="02010609060101010101" pitchFamily="49" charset="-122"/>
                <a:ea typeface="FangSong" panose="02010609060101010101" pitchFamily="49" charset="-122"/>
              </a:rPr>
              <a:t>Savoy</a:t>
            </a:r>
            <a:r>
              <a:rPr lang="zh-CN" altLang="en-US" dirty="0">
                <a:latin typeface="FangSong" panose="02010609060101010101" pitchFamily="49" charset="-122"/>
                <a:ea typeface="FangSong" panose="02010609060101010101" pitchFamily="49" charset="-122"/>
              </a:rPr>
              <a:t>的工作也不同。</a:t>
            </a:r>
            <a:endParaRPr lang="en-US" altLang="zh-CN" dirty="0">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2527771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621145-CD39-4479-A140-6D2F0DF504BA}"/>
              </a:ext>
            </a:extLst>
          </p:cNvPr>
          <p:cNvSpPr txBox="1"/>
          <p:nvPr/>
        </p:nvSpPr>
        <p:spPr>
          <a:xfrm>
            <a:off x="168718" y="668988"/>
            <a:ext cx="9991282" cy="707886"/>
          </a:xfrm>
          <a:prstGeom prst="rect">
            <a:avLst/>
          </a:prstGeom>
          <a:noFill/>
        </p:spPr>
        <p:txBody>
          <a:bodyPr wrap="square" rtlCol="0">
            <a:spAutoFit/>
          </a:bodyPr>
          <a:lstStyle/>
          <a:p>
            <a:r>
              <a:rPr lang="zh-CN" altLang="en-US" sz="4000" dirty="0">
                <a:latin typeface="方正粗黑宋简体" panose="02000000000000000000" pitchFamily="2" charset="-122"/>
                <a:ea typeface="方正粗黑宋简体" panose="02000000000000000000" pitchFamily="2" charset="-122"/>
              </a:rPr>
              <a:t>突出特点和缺点：相较于</a:t>
            </a:r>
            <a:r>
              <a:rPr lang="en-US" altLang="zh-CN" sz="4000" dirty="0">
                <a:latin typeface="方正粗黑宋简体" panose="02000000000000000000" pitchFamily="2" charset="-122"/>
                <a:ea typeface="方正粗黑宋简体" panose="02000000000000000000" pitchFamily="2" charset="-122"/>
              </a:rPr>
              <a:t>SODS</a:t>
            </a:r>
            <a:endParaRPr lang="en-US" altLang="zh-CN" sz="2800" dirty="0">
              <a:latin typeface="楷体" panose="02010609060101010101" pitchFamily="49" charset="-122"/>
              <a:ea typeface="楷体" panose="02010609060101010101" pitchFamily="49" charset="-122"/>
            </a:endParaRPr>
          </a:p>
        </p:txBody>
      </p:sp>
      <p:sp>
        <p:nvSpPr>
          <p:cNvPr id="5" name="内容占位符 2">
            <a:extLst>
              <a:ext uri="{FF2B5EF4-FFF2-40B4-BE49-F238E27FC236}">
                <a16:creationId xmlns:a16="http://schemas.microsoft.com/office/drawing/2014/main" id="{F608B10D-E2DF-412E-AEFE-2F2D104AA037}"/>
              </a:ext>
            </a:extLst>
          </p:cNvPr>
          <p:cNvSpPr>
            <a:spLocks noGrp="1"/>
          </p:cNvSpPr>
          <p:nvPr/>
        </p:nvSpPr>
        <p:spPr>
          <a:xfrm>
            <a:off x="1272660" y="2259495"/>
            <a:ext cx="9646680" cy="3658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3200" dirty="0">
                <a:latin typeface="FangSong" panose="02010609060101010101" pitchFamily="49" charset="-122"/>
                <a:ea typeface="FangSong" panose="02010609060101010101" pitchFamily="49" charset="-122"/>
              </a:rPr>
              <a:t>MAODS</a:t>
            </a:r>
            <a:r>
              <a:rPr lang="zh-CN" altLang="en-US" sz="3200" dirty="0">
                <a:latin typeface="FangSong" panose="02010609060101010101" pitchFamily="49" charset="-122"/>
                <a:ea typeface="FangSong" panose="02010609060101010101" pitchFamily="49" charset="-122"/>
              </a:rPr>
              <a:t>是使用</a:t>
            </a:r>
            <a:r>
              <a:rPr lang="zh-CN" altLang="en-US" sz="3200" dirty="0">
                <a:solidFill>
                  <a:srgbClr val="FF0000"/>
                </a:solidFill>
                <a:latin typeface="FangSong" panose="02010609060101010101" pitchFamily="49" charset="-122"/>
                <a:ea typeface="FangSong" panose="02010609060101010101" pitchFamily="49" charset="-122"/>
              </a:rPr>
              <a:t>动态分析</a:t>
            </a:r>
            <a:r>
              <a:rPr lang="zh-CN" altLang="en-US" sz="3200" dirty="0">
                <a:latin typeface="FangSong" panose="02010609060101010101" pitchFamily="49" charset="-122"/>
                <a:ea typeface="FangSong" panose="02010609060101010101" pitchFamily="49" charset="-122"/>
              </a:rPr>
              <a:t>的方法对测试预言字段集合进行选择，</a:t>
            </a:r>
            <a:r>
              <a:rPr lang="zh-CN" altLang="en-US" sz="3200" dirty="0">
                <a:solidFill>
                  <a:srgbClr val="FF0000"/>
                </a:solidFill>
                <a:latin typeface="FangSong" panose="02010609060101010101" pitchFamily="49" charset="-122"/>
                <a:ea typeface="FangSong" panose="02010609060101010101" pitchFamily="49" charset="-122"/>
              </a:rPr>
              <a:t>使用自动化背靠背测试的方法</a:t>
            </a:r>
            <a:r>
              <a:rPr lang="zh-CN" altLang="en-US" sz="3200" dirty="0">
                <a:latin typeface="FangSong" panose="02010609060101010101" pitchFamily="49" charset="-122"/>
                <a:ea typeface="FangSong" panose="02010609060101010101" pitchFamily="49" charset="-122"/>
              </a:rPr>
              <a:t>，程序运行需要额外开销，而</a:t>
            </a:r>
            <a:r>
              <a:rPr lang="en-US" altLang="zh-CN" sz="3200" dirty="0">
                <a:latin typeface="FangSong" panose="02010609060101010101" pitchFamily="49" charset="-122"/>
                <a:ea typeface="FangSong" panose="02010609060101010101" pitchFamily="49" charset="-122"/>
              </a:rPr>
              <a:t>SODS</a:t>
            </a:r>
            <a:r>
              <a:rPr lang="zh-CN" altLang="en-US" sz="3200" dirty="0">
                <a:latin typeface="FangSong" panose="02010609060101010101" pitchFamily="49" charset="-122"/>
                <a:ea typeface="FangSong" panose="02010609060101010101" pitchFamily="49" charset="-122"/>
              </a:rPr>
              <a:t>使用静态分析的方法，开销较小但实现比较复杂，它</a:t>
            </a:r>
            <a:r>
              <a:rPr lang="zh-CN" altLang="en-US" sz="3200" dirty="0">
                <a:solidFill>
                  <a:srgbClr val="FF0000"/>
                </a:solidFill>
                <a:latin typeface="FangSong" panose="02010609060101010101" pitchFamily="49" charset="-122"/>
                <a:ea typeface="FangSong" panose="02010609060101010101" pitchFamily="49" charset="-122"/>
              </a:rPr>
              <a:t>依据被测程序的 </a:t>
            </a:r>
            <a:r>
              <a:rPr lang="en-US" altLang="zh-CN" sz="3200" dirty="0">
                <a:solidFill>
                  <a:srgbClr val="FF0000"/>
                </a:solidFill>
                <a:latin typeface="FangSong" panose="02010609060101010101" pitchFamily="49" charset="-122"/>
                <a:ea typeface="FangSong" panose="02010609060101010101" pitchFamily="49" charset="-122"/>
              </a:rPr>
              <a:t>[</a:t>
            </a:r>
            <a:r>
              <a:rPr lang="zh-CN" altLang="en-US" sz="3200" dirty="0">
                <a:solidFill>
                  <a:srgbClr val="FF0000"/>
                </a:solidFill>
                <a:latin typeface="FangSong" panose="02010609060101010101" pitchFamily="49" charset="-122"/>
                <a:ea typeface="FangSong" panose="02010609060101010101" pitchFamily="49" charset="-122"/>
              </a:rPr>
              <a:t>定义</a:t>
            </a:r>
            <a:r>
              <a:rPr lang="en-US" altLang="zh-CN" sz="3200" dirty="0">
                <a:solidFill>
                  <a:srgbClr val="FF0000"/>
                </a:solidFill>
                <a:latin typeface="FangSong" panose="02010609060101010101" pitchFamily="49" charset="-122"/>
                <a:ea typeface="FangSong" panose="02010609060101010101" pitchFamily="49" charset="-122"/>
              </a:rPr>
              <a:t>-</a:t>
            </a:r>
            <a:r>
              <a:rPr lang="zh-CN" altLang="en-US" sz="3200" dirty="0">
                <a:solidFill>
                  <a:srgbClr val="FF0000"/>
                </a:solidFill>
                <a:latin typeface="FangSong" panose="02010609060101010101" pitchFamily="49" charset="-122"/>
                <a:ea typeface="FangSong" panose="02010609060101010101" pitchFamily="49" charset="-122"/>
              </a:rPr>
              <a:t>使用</a:t>
            </a:r>
            <a:r>
              <a:rPr lang="en-US" altLang="zh-CN" sz="3200" dirty="0">
                <a:solidFill>
                  <a:srgbClr val="FF0000"/>
                </a:solidFill>
                <a:latin typeface="FangSong" panose="02010609060101010101" pitchFamily="49" charset="-122"/>
                <a:ea typeface="FangSong" panose="02010609060101010101" pitchFamily="49" charset="-122"/>
              </a:rPr>
              <a:t>] </a:t>
            </a:r>
            <a:r>
              <a:rPr lang="zh-CN" altLang="en-US" sz="3200" dirty="0">
                <a:solidFill>
                  <a:srgbClr val="FF0000"/>
                </a:solidFill>
                <a:latin typeface="FangSong" panose="02010609060101010101" pitchFamily="49" charset="-122"/>
                <a:ea typeface="FangSong" panose="02010609060101010101" pitchFamily="49" charset="-122"/>
              </a:rPr>
              <a:t>链来定义和构造概率替换图</a:t>
            </a:r>
            <a:r>
              <a:rPr lang="zh-CN" altLang="en-US" sz="3200" dirty="0">
                <a:latin typeface="FangSong" panose="02010609060101010101" pitchFamily="49" charset="-122"/>
                <a:ea typeface="FangSong" panose="02010609060101010101" pitchFamily="49" charset="-122"/>
              </a:rPr>
              <a:t>，在评估中，</a:t>
            </a:r>
            <a:r>
              <a:rPr lang="en-US" altLang="zh-CN" sz="3200" dirty="0">
                <a:latin typeface="FangSong" panose="02010609060101010101" pitchFamily="49" charset="-122"/>
                <a:ea typeface="FangSong" panose="02010609060101010101" pitchFamily="49" charset="-122"/>
              </a:rPr>
              <a:t>SODS</a:t>
            </a:r>
            <a:r>
              <a:rPr lang="zh-CN" altLang="en-US" sz="3200" dirty="0">
                <a:latin typeface="FangSong" panose="02010609060101010101" pitchFamily="49" charset="-122"/>
                <a:ea typeface="FangSong" panose="02010609060101010101" pitchFamily="49" charset="-122"/>
              </a:rPr>
              <a:t>也被证实检测率没有很大差异的情况下在效率方面远远优于</a:t>
            </a:r>
            <a:r>
              <a:rPr lang="en-US" altLang="zh-CN" sz="3200" dirty="0">
                <a:latin typeface="FangSong" panose="02010609060101010101" pitchFamily="49" charset="-122"/>
                <a:ea typeface="FangSong" panose="02010609060101010101" pitchFamily="49" charset="-122"/>
              </a:rPr>
              <a:t>MAODS</a:t>
            </a:r>
            <a:r>
              <a:rPr lang="zh-CN" altLang="en-US" sz="3200" dirty="0">
                <a:latin typeface="FangSong" panose="02010609060101010101" pitchFamily="49" charset="-122"/>
                <a:ea typeface="FangSong" panose="02010609060101010101" pitchFamily="49" charset="-122"/>
              </a:rPr>
              <a:t>。</a:t>
            </a:r>
            <a:endParaRPr lang="en-US" altLang="zh-CN" sz="3200" dirty="0">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16980168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DIAGRAM" val="12094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3yd54mu">
      <a:majorFont>
        <a:latin typeface=""/>
        <a:ea typeface="微软雅黑"/>
        <a:cs typeface=""/>
      </a:majorFont>
      <a:minorFont>
        <a:latin typeface=""/>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TotalTime>
  <Words>936</Words>
  <Application>Microsoft Office PowerPoint</Application>
  <PresentationFormat>宽屏</PresentationFormat>
  <Paragraphs>78</Paragraphs>
  <Slides>22</Slides>
  <Notes>22</Notes>
  <HiddenSlides>0</HiddenSlides>
  <MMClips>1</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22</vt:i4>
      </vt:variant>
    </vt:vector>
  </HeadingPairs>
  <TitlesOfParts>
    <vt:vector size="36" baseType="lpstr">
      <vt:lpstr>FangSong</vt:lpstr>
      <vt:lpstr>HelveticaNeueLT Pro 67 MdCn</vt:lpstr>
      <vt:lpstr>等线</vt:lpstr>
      <vt:lpstr>等线 Light</vt:lpstr>
      <vt:lpstr>方正粗黑宋简体</vt:lpstr>
      <vt:lpstr>华文行楷</vt:lpstr>
      <vt:lpstr>楷体</vt:lpstr>
      <vt:lpstr>宋体</vt:lpstr>
      <vt:lpstr>微软雅黑</vt:lpstr>
      <vt:lpstr>Arial</vt:lpstr>
      <vt:lpstr>Calibri</vt:lpstr>
      <vt:lpstr>Ink Free</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 yungang</dc:creator>
  <cp:lastModifiedBy>jiyun</cp:lastModifiedBy>
  <cp:revision>12</cp:revision>
  <dcterms:created xsi:type="dcterms:W3CDTF">2020-12-17T01:59:59Z</dcterms:created>
  <dcterms:modified xsi:type="dcterms:W3CDTF">2021-11-30T02:29:28Z</dcterms:modified>
</cp:coreProperties>
</file>

<file path=docProps/thumbnail.jpeg>
</file>